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Light" charset="1" panose="00000400000000000000"/>
      <p:regular r:id="rId16"/>
    </p:embeddedFont>
    <p:embeddedFont>
      <p:font typeface="Open Sauce" charset="1" panose="00000500000000000000"/>
      <p:regular r:id="rId17"/>
    </p:embeddedFont>
    <p:embeddedFont>
      <p:font typeface="Codec Pro ExtraBold" charset="1" panose="00000700000000000000"/>
      <p:regular r:id="rId18"/>
    </p:embeddedFont>
    <p:embeddedFont>
      <p:font typeface="Open Sauce Bold" charset="1" panose="00000800000000000000"/>
      <p:regular r:id="rId19"/>
    </p:embeddedFont>
    <p:embeddedFont>
      <p:font typeface="Alice" charset="1" panose="00000500000000000000"/>
      <p:regular r:id="rId20"/>
    </p:embeddedFont>
    <p:embeddedFont>
      <p:font typeface="Helvetica World Bold" charset="1" panose="020B0800040000020004"/>
      <p:regular r:id="rId21"/>
    </p:embeddedFont>
    <p:embeddedFont>
      <p:font typeface="Montserrat Ligh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https://www.linkedin.com/in/shray-gupta-864032233?utm_source=share&amp;utm_campaign=share_via&amp;utm_content=profile&amp;utm_medium=android_app" TargetMode="External" Type="http://schemas.openxmlformats.org/officeDocument/2006/relationships/hyperlink"/><Relationship Id="rId2" Target="../media/image18.png" Type="http://schemas.openxmlformats.org/officeDocument/2006/relationships/image"/><Relationship Id="rId3" Target="../media/image46.jpeg" Type="http://schemas.openxmlformats.org/officeDocument/2006/relationships/image"/><Relationship Id="rId4" Target="../media/image47.jpe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2" Target="../media/image1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jpeg" Type="http://schemas.openxmlformats.org/officeDocument/2006/relationships/image"/><Relationship Id="rId5" Target="https://github.com/Shray-R-Gupta/Ev-data-analysis.gi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11714" t="0" r="-11714"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2834228"/>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7414452" y="6181024"/>
            <a:ext cx="3459096" cy="569486"/>
            <a:chOff x="0" y="0"/>
            <a:chExt cx="825638" cy="135928"/>
          </a:xfrm>
        </p:grpSpPr>
        <p:sp>
          <p:nvSpPr>
            <p:cNvPr name="Freeform 14" id="14"/>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19050"/>
              <a:ext cx="825638"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by-Shray Ratan Gupta</a:t>
              </a:r>
            </a:p>
          </p:txBody>
        </p:sp>
      </p:grpSp>
      <p:sp>
        <p:nvSpPr>
          <p:cNvPr name="Freeform 16" id="16"/>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789696" y="5785593"/>
            <a:ext cx="9739987" cy="363483"/>
          </a:xfrm>
          <a:prstGeom prst="rect">
            <a:avLst/>
          </a:prstGeom>
        </p:spPr>
        <p:txBody>
          <a:bodyPr anchor="t" rtlCol="false" tIns="0" lIns="0" bIns="0" rIns="0">
            <a:spAutoFit/>
          </a:bodyPr>
          <a:lstStyle/>
          <a:p>
            <a:pPr algn="l">
              <a:lnSpc>
                <a:spcPts val="3065"/>
              </a:lnSpc>
            </a:pPr>
            <a:r>
              <a:rPr lang="en-US" sz="2189" spc="109">
                <a:solidFill>
                  <a:srgbClr val="1C5739"/>
                </a:solidFill>
                <a:latin typeface="Open Sauce"/>
                <a:ea typeface="Open Sauce"/>
                <a:cs typeface="Open Sauce"/>
                <a:sym typeface="Open Sauce"/>
              </a:rPr>
              <a:t>Use Case 1</a:t>
            </a:r>
          </a:p>
        </p:txBody>
      </p:sp>
      <p:sp>
        <p:nvSpPr>
          <p:cNvPr name="TextBox 18" id="18"/>
          <p:cNvSpPr txBox="true"/>
          <p:nvPr/>
        </p:nvSpPr>
        <p:spPr>
          <a:xfrm rot="0">
            <a:off x="1752928" y="2421745"/>
            <a:ext cx="10756200" cy="3401948"/>
          </a:xfrm>
          <a:prstGeom prst="rect">
            <a:avLst/>
          </a:prstGeom>
        </p:spPr>
        <p:txBody>
          <a:bodyPr anchor="t" rtlCol="false" tIns="0" lIns="0" bIns="0" rIns="0">
            <a:spAutoFit/>
          </a:bodyPr>
          <a:lstStyle/>
          <a:p>
            <a:pPr algn="l">
              <a:lnSpc>
                <a:spcPts val="8447"/>
              </a:lnSpc>
            </a:pPr>
            <a:r>
              <a:rPr lang="en-US" sz="8799">
                <a:solidFill>
                  <a:srgbClr val="1C5739"/>
                </a:solidFill>
                <a:latin typeface="Codec Pro ExtraBold"/>
                <a:ea typeface="Codec Pro ExtraBold"/>
                <a:cs typeface="Codec Pro ExtraBold"/>
                <a:sym typeface="Codec Pro ExtraBold"/>
              </a:rPr>
              <a:t>EV DATA</a:t>
            </a:r>
          </a:p>
          <a:p>
            <a:pPr algn="l">
              <a:lnSpc>
                <a:spcPts val="8447"/>
              </a:lnSpc>
            </a:pPr>
            <a:r>
              <a:rPr lang="en-US" sz="8799">
                <a:solidFill>
                  <a:srgbClr val="1C5739"/>
                </a:solidFill>
                <a:latin typeface="Codec Pro ExtraBold"/>
                <a:ea typeface="Codec Pro ExtraBold"/>
                <a:cs typeface="Codec Pro ExtraBold"/>
                <a:sym typeface="Codec Pro ExtraBold"/>
              </a:rPr>
              <a:t>ANALYSIS &amp;</a:t>
            </a:r>
          </a:p>
          <a:p>
            <a:pPr algn="l">
              <a:lnSpc>
                <a:spcPts val="8447"/>
              </a:lnSpc>
            </a:pPr>
            <a:r>
              <a:rPr lang="en-US" sz="8799">
                <a:solidFill>
                  <a:srgbClr val="1C5739"/>
                </a:solidFill>
                <a:latin typeface="Codec Pro ExtraBold"/>
                <a:ea typeface="Codec Pro ExtraBold"/>
                <a:cs typeface="Codec Pro ExtraBold"/>
                <a:sym typeface="Codec Pro ExtraBold"/>
              </a:rPr>
              <a:t>VISUALIZATION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t="0" r="-39675"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841959" y="603664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24999" r="0" b="-25000"/>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Freeform 17" id="17"/>
          <p:cNvSpPr/>
          <p:nvPr/>
        </p:nvSpPr>
        <p:spPr>
          <a:xfrm flipH="false" flipV="false" rot="0">
            <a:off x="3876961" y="8015771"/>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876961" y="7021738"/>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3876961" y="7533509"/>
            <a:ext cx="384783" cy="384955"/>
          </a:xfrm>
          <a:custGeom>
            <a:avLst/>
            <a:gdLst/>
            <a:ahLst/>
            <a:cxnLst/>
            <a:rect r="r" b="b" t="t" l="l"/>
            <a:pathLst>
              <a:path h="384955" w="384783">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3876961" y="6536839"/>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ea typeface="Codec Pro ExtraBold"/>
                <a:cs typeface="Codec Pro ExtraBold"/>
                <a:sym typeface="Codec Pro ExtraBold"/>
              </a:rPr>
              <a:t>THANK YOU</a:t>
            </a:r>
          </a:p>
        </p:txBody>
      </p:sp>
      <p:sp>
        <p:nvSpPr>
          <p:cNvPr name="TextBox 22" id="22"/>
          <p:cNvSpPr txBox="true"/>
          <p:nvPr/>
        </p:nvSpPr>
        <p:spPr>
          <a:xfrm rot="0">
            <a:off x="4412211" y="7485884"/>
            <a:ext cx="5857379" cy="356805"/>
          </a:xfrm>
          <a:prstGeom prst="rect">
            <a:avLst/>
          </a:prstGeom>
        </p:spPr>
        <p:txBody>
          <a:bodyPr anchor="t" rtlCol="false" tIns="0" lIns="0" bIns="0" rIns="0">
            <a:spAutoFit/>
          </a:bodyPr>
          <a:lstStyle/>
          <a:p>
            <a:pPr algn="l">
              <a:lnSpc>
                <a:spcPts val="2908"/>
              </a:lnSpc>
            </a:pPr>
            <a:r>
              <a:rPr lang="en-US" sz="2077" u="sng">
                <a:solidFill>
                  <a:srgbClr val="000000"/>
                </a:solidFill>
                <a:latin typeface="Open Sauce"/>
                <a:ea typeface="Open Sauce"/>
                <a:cs typeface="Open Sauce"/>
                <a:sym typeface="Open Sauce"/>
                <a:hlinkClick r:id="rId13" tooltip="https://www.linkedin.com/in/shray-gupta-864032233?utm_source=share&amp;utm_campaign=share_via&amp;utm_content=profile&amp;utm_medium=android_app"/>
              </a:rPr>
              <a:t>Linkedin</a:t>
            </a:r>
          </a:p>
        </p:txBody>
      </p:sp>
      <p:sp>
        <p:nvSpPr>
          <p:cNvPr name="TextBox 23" id="23"/>
          <p:cNvSpPr txBox="true"/>
          <p:nvPr/>
        </p:nvSpPr>
        <p:spPr>
          <a:xfrm rot="0">
            <a:off x="4412211" y="6974113"/>
            <a:ext cx="5857379"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shray19ratan@gmail.com</a:t>
            </a:r>
          </a:p>
        </p:txBody>
      </p:sp>
      <p:sp>
        <p:nvSpPr>
          <p:cNvPr name="TextBox 24" id="24"/>
          <p:cNvSpPr txBox="true"/>
          <p:nvPr/>
        </p:nvSpPr>
        <p:spPr>
          <a:xfrm rot="0">
            <a:off x="4412211" y="7978108"/>
            <a:ext cx="4032348"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Noida</a:t>
            </a:r>
          </a:p>
        </p:txBody>
      </p:sp>
      <p:sp>
        <p:nvSpPr>
          <p:cNvPr name="TextBox 25" id="25"/>
          <p:cNvSpPr txBox="true"/>
          <p:nvPr/>
        </p:nvSpPr>
        <p:spPr>
          <a:xfrm rot="0">
            <a:off x="4412211" y="6504702"/>
            <a:ext cx="2370741"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+91 7078662411</a:t>
            </a:r>
          </a:p>
        </p:txBody>
      </p:sp>
      <p:sp>
        <p:nvSpPr>
          <p:cNvPr name="TextBox 26" id="26"/>
          <p:cNvSpPr txBox="true"/>
          <p:nvPr/>
        </p:nvSpPr>
        <p:spPr>
          <a:xfrm rot="0">
            <a:off x="3529584" y="5998322"/>
            <a:ext cx="5857379" cy="434466"/>
          </a:xfrm>
          <a:prstGeom prst="rect">
            <a:avLst/>
          </a:prstGeom>
        </p:spPr>
        <p:txBody>
          <a:bodyPr anchor="t" rtlCol="false" tIns="0" lIns="0" bIns="0" rIns="0">
            <a:spAutoFit/>
          </a:bodyPr>
          <a:lstStyle/>
          <a:p>
            <a:pPr algn="l">
              <a:lnSpc>
                <a:spcPts val="3468"/>
              </a:lnSpc>
            </a:pPr>
            <a:r>
              <a:rPr lang="en-US" sz="2477">
                <a:solidFill>
                  <a:srgbClr val="000000"/>
                </a:solidFill>
                <a:latin typeface="Montserrat Light Bold"/>
                <a:ea typeface="Montserrat Light Bold"/>
                <a:cs typeface="Montserrat Light Bold"/>
                <a:sym typeface="Montserrat Light Bold"/>
              </a:rPr>
              <a:t>Shray Ratan Gupta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482178" y="1459055"/>
            <a:ext cx="5150121" cy="1058823"/>
          </a:xfrm>
          <a:prstGeom prst="rect">
            <a:avLst/>
          </a:prstGeom>
        </p:spPr>
        <p:txBody>
          <a:bodyPr anchor="t" rtlCol="false" tIns="0" lIns="0" bIns="0" rIns="0">
            <a:spAutoFit/>
          </a:bodyPr>
          <a:lstStyle/>
          <a:p>
            <a:pPr algn="l" marL="0" indent="0" lvl="0">
              <a:lnSpc>
                <a:spcPts val="7956"/>
              </a:lnSpc>
              <a:spcBef>
                <a:spcPct val="0"/>
              </a:spcBef>
            </a:pPr>
            <a:r>
              <a:rPr lang="en-US" sz="5765" spc="565" u="sng">
                <a:solidFill>
                  <a:srgbClr val="397D5A"/>
                </a:solidFill>
                <a:latin typeface="Codec Pro ExtraBold"/>
                <a:ea typeface="Codec Pro ExtraBold"/>
                <a:cs typeface="Codec Pro ExtraBold"/>
                <a:sym typeface="Codec Pro ExtraBold"/>
              </a:rPr>
              <a:t>Use Case 1:</a:t>
            </a:r>
          </a:p>
        </p:txBody>
      </p:sp>
      <p:sp>
        <p:nvSpPr>
          <p:cNvPr name="TextBox 3" id="3"/>
          <p:cNvSpPr txBox="true"/>
          <p:nvPr/>
        </p:nvSpPr>
        <p:spPr>
          <a:xfrm rot="0">
            <a:off x="1482178" y="2394843"/>
            <a:ext cx="8269497" cy="309840"/>
          </a:xfrm>
          <a:prstGeom prst="rect">
            <a:avLst/>
          </a:prstGeom>
        </p:spPr>
        <p:txBody>
          <a:bodyPr anchor="t" rtlCol="false" tIns="0" lIns="0" bIns="0" rIns="0">
            <a:spAutoFit/>
          </a:bodyPr>
          <a:lstStyle/>
          <a:p>
            <a:pPr algn="just" marL="0" indent="0" lvl="0">
              <a:lnSpc>
                <a:spcPts val="2570"/>
              </a:lnSpc>
              <a:spcBef>
                <a:spcPct val="0"/>
              </a:spcBef>
            </a:pPr>
            <a:r>
              <a:rPr lang="en-US" sz="1862" spc="182">
                <a:solidFill>
                  <a:srgbClr val="1C5739"/>
                </a:solidFill>
                <a:latin typeface="Open Sauce"/>
                <a:ea typeface="Open Sauce"/>
                <a:cs typeface="Open Sauce"/>
                <a:sym typeface="Open Sauce"/>
              </a:rPr>
              <a:t> Electric Vehicle (EV) Data Analysis and Visualization</a:t>
            </a:r>
          </a:p>
        </p:txBody>
      </p:sp>
      <p:sp>
        <p:nvSpPr>
          <p:cNvPr name="Freeform 4" id="4"/>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82178" y="3475295"/>
            <a:ext cx="7381463" cy="2730873"/>
          </a:xfrm>
          <a:prstGeom prst="rect">
            <a:avLst/>
          </a:prstGeom>
        </p:spPr>
        <p:txBody>
          <a:bodyPr anchor="t" rtlCol="false" tIns="0" lIns="0" bIns="0" rIns="0">
            <a:spAutoFit/>
          </a:bodyPr>
          <a:lstStyle/>
          <a:p>
            <a:pPr algn="just" marL="0" indent="0" lvl="0">
              <a:lnSpc>
                <a:spcPts val="2469"/>
              </a:lnSpc>
              <a:spcBef>
                <a:spcPct val="0"/>
              </a:spcBef>
            </a:pPr>
            <a:r>
              <a:rPr lang="en-US" sz="1789" spc="175">
                <a:solidFill>
                  <a:srgbClr val="231F20"/>
                </a:solidFill>
                <a:latin typeface="Open Sauce"/>
                <a:ea typeface="Open Sauce"/>
                <a:cs typeface="Open Sauce"/>
                <a:sym typeface="Open Sauce"/>
              </a:rPr>
              <a:t>The EV Data Analytics Dashboard offers essential information on electric vehicle performance, such as range, speed, battery efficiency, and market share. Through the examination of data related to driving habits, charging durations, and environmental factors, this resource aids in maximizing vehicle effectiveness and improving user satisfaction. Delve into the dashboard to identify patterns and utilize data-driven insights to shape the future of electric transportation.</a:t>
            </a:r>
          </a:p>
        </p:txBody>
      </p:sp>
      <p:sp>
        <p:nvSpPr>
          <p:cNvPr name="TextBox 7" id="7"/>
          <p:cNvSpPr txBox="true"/>
          <p:nvPr/>
        </p:nvSpPr>
        <p:spPr>
          <a:xfrm rot="0">
            <a:off x="1482178" y="2974963"/>
            <a:ext cx="3465904" cy="376507"/>
          </a:xfrm>
          <a:prstGeom prst="rect">
            <a:avLst/>
          </a:prstGeom>
        </p:spPr>
        <p:txBody>
          <a:bodyPr anchor="t" rtlCol="false" tIns="0" lIns="0" bIns="0" rIns="0">
            <a:spAutoFit/>
          </a:bodyPr>
          <a:lstStyle/>
          <a:p>
            <a:pPr algn="l" marL="0" indent="0" lvl="0">
              <a:lnSpc>
                <a:spcPts val="3199"/>
              </a:lnSpc>
              <a:spcBef>
                <a:spcPct val="0"/>
              </a:spcBef>
            </a:pPr>
            <a:r>
              <a:rPr lang="en-US" sz="2318" spc="227">
                <a:solidFill>
                  <a:srgbClr val="397D5A"/>
                </a:solidFill>
                <a:latin typeface="Open Sauce Bold"/>
                <a:ea typeface="Open Sauce Bold"/>
                <a:cs typeface="Open Sauce Bold"/>
                <a:sym typeface="Open Sauce Bold"/>
              </a:rPr>
              <a:t>Introduction</a:t>
            </a:r>
          </a:p>
        </p:txBody>
      </p:sp>
      <p:sp>
        <p:nvSpPr>
          <p:cNvPr name="TextBox 8" id="8"/>
          <p:cNvSpPr txBox="true"/>
          <p:nvPr/>
        </p:nvSpPr>
        <p:spPr>
          <a:xfrm rot="0">
            <a:off x="1482178" y="6984462"/>
            <a:ext cx="4589709" cy="1281401"/>
          </a:xfrm>
          <a:prstGeom prst="rect">
            <a:avLst/>
          </a:prstGeom>
        </p:spPr>
        <p:txBody>
          <a:bodyPr anchor="t" rtlCol="false" tIns="0" lIns="0" bIns="0" rIns="0">
            <a:spAutoFit/>
          </a:bodyPr>
          <a:lstStyle/>
          <a:p>
            <a:pPr algn="l" marL="402087" indent="-201044" lvl="1">
              <a:lnSpc>
                <a:spcPts val="2570"/>
              </a:lnSpc>
              <a:buFont typeface="Arial"/>
              <a:buChar char="•"/>
            </a:pPr>
            <a:r>
              <a:rPr lang="en-US" sz="1862" spc="182">
                <a:solidFill>
                  <a:srgbClr val="1C5739"/>
                </a:solidFill>
                <a:latin typeface="Open Sauce Bold"/>
                <a:ea typeface="Open Sauce Bold"/>
                <a:cs typeface="Open Sauce Bold"/>
                <a:sym typeface="Open Sauce Bold"/>
              </a:rPr>
              <a:t>Environmental Impact:</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Reduces carbon emissions.</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Promotes sustainable transportation.</a:t>
            </a:r>
          </a:p>
        </p:txBody>
      </p:sp>
      <p:sp>
        <p:nvSpPr>
          <p:cNvPr name="TextBox 9" id="9"/>
          <p:cNvSpPr txBox="true"/>
          <p:nvPr/>
        </p:nvSpPr>
        <p:spPr>
          <a:xfrm rot="0">
            <a:off x="1482178" y="6470583"/>
            <a:ext cx="3465904" cy="468977"/>
          </a:xfrm>
          <a:prstGeom prst="rect">
            <a:avLst/>
          </a:prstGeom>
        </p:spPr>
        <p:txBody>
          <a:bodyPr anchor="t" rtlCol="false" tIns="0" lIns="0" bIns="0" rIns="0">
            <a:spAutoFit/>
          </a:bodyPr>
          <a:lstStyle/>
          <a:p>
            <a:pPr algn="l" marL="0" indent="0" lvl="0">
              <a:lnSpc>
                <a:spcPts val="3889"/>
              </a:lnSpc>
              <a:spcBef>
                <a:spcPct val="0"/>
              </a:spcBef>
            </a:pPr>
            <a:r>
              <a:rPr lang="en-US" sz="2818" spc="276" u="sng">
                <a:solidFill>
                  <a:srgbClr val="397D5A"/>
                </a:solidFill>
                <a:latin typeface="Open Sauce Bold"/>
                <a:ea typeface="Open Sauce Bold"/>
                <a:cs typeface="Open Sauce Bold"/>
                <a:sym typeface="Open Sauce Bold"/>
              </a:rPr>
              <a:t>Why ?</a:t>
            </a:r>
          </a:p>
        </p:txBody>
      </p:sp>
      <p:sp>
        <p:nvSpPr>
          <p:cNvPr name="TextBox 10" id="10"/>
          <p:cNvSpPr txBox="true"/>
          <p:nvPr/>
        </p:nvSpPr>
        <p:spPr>
          <a:xfrm rot="0">
            <a:off x="1482178" y="8723063"/>
            <a:ext cx="4956331" cy="1281401"/>
          </a:xfrm>
          <a:prstGeom prst="rect">
            <a:avLst/>
          </a:prstGeom>
        </p:spPr>
        <p:txBody>
          <a:bodyPr anchor="t" rtlCol="false" tIns="0" lIns="0" bIns="0" rIns="0">
            <a:spAutoFit/>
          </a:bodyPr>
          <a:lstStyle/>
          <a:p>
            <a:pPr algn="l" marL="402087" indent="-201044" lvl="1">
              <a:lnSpc>
                <a:spcPts val="2570"/>
              </a:lnSpc>
              <a:buFont typeface="Arial"/>
              <a:buChar char="•"/>
            </a:pPr>
            <a:r>
              <a:rPr lang="en-US" sz="1862" spc="182">
                <a:solidFill>
                  <a:srgbClr val="1C5739"/>
                </a:solidFill>
                <a:latin typeface="Open Sauce Bold"/>
                <a:ea typeface="Open Sauce Bold"/>
                <a:cs typeface="Open Sauce Bold"/>
                <a:sym typeface="Open Sauce Bold"/>
              </a:rPr>
              <a:t>User Experience:</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Und</a:t>
            </a:r>
            <a:r>
              <a:rPr lang="en-US" sz="1862" spc="182">
                <a:solidFill>
                  <a:srgbClr val="1C5739"/>
                </a:solidFill>
                <a:latin typeface="Open Sauce"/>
                <a:ea typeface="Open Sauce"/>
                <a:cs typeface="Open Sauce"/>
                <a:sym typeface="Open Sauce"/>
              </a:rPr>
              <a:t>erstands driving patterns.</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Imp</a:t>
            </a:r>
            <a:r>
              <a:rPr lang="en-US" sz="1862" spc="182">
                <a:solidFill>
                  <a:srgbClr val="1C5739"/>
                </a:solidFill>
                <a:latin typeface="Open Sauce"/>
                <a:ea typeface="Open Sauce"/>
                <a:cs typeface="Open Sauce"/>
                <a:sym typeface="Open Sauce"/>
              </a:rPr>
              <a:t>roves charging behaviors.</a:t>
            </a:r>
          </a:p>
          <a:p>
            <a:pPr algn="l">
              <a:lnSpc>
                <a:spcPts val="2570"/>
              </a:lnSpc>
            </a:pPr>
          </a:p>
        </p:txBody>
      </p:sp>
      <p:sp>
        <p:nvSpPr>
          <p:cNvPr name="TextBox 11" id="11"/>
          <p:cNvSpPr txBox="true"/>
          <p:nvPr/>
        </p:nvSpPr>
        <p:spPr>
          <a:xfrm rot="0">
            <a:off x="6826699" y="8811511"/>
            <a:ext cx="4742447" cy="1281401"/>
          </a:xfrm>
          <a:prstGeom prst="rect">
            <a:avLst/>
          </a:prstGeom>
        </p:spPr>
        <p:txBody>
          <a:bodyPr anchor="t" rtlCol="false" tIns="0" lIns="0" bIns="0" rIns="0">
            <a:spAutoFit/>
          </a:bodyPr>
          <a:lstStyle/>
          <a:p>
            <a:pPr algn="l" marL="402087" indent="-201044" lvl="1">
              <a:lnSpc>
                <a:spcPts val="2570"/>
              </a:lnSpc>
              <a:buFont typeface="Arial"/>
              <a:buChar char="•"/>
            </a:pPr>
            <a:r>
              <a:rPr lang="en-US" sz="1862" spc="182">
                <a:solidFill>
                  <a:srgbClr val="1C5739"/>
                </a:solidFill>
                <a:latin typeface="Open Sauce Bold"/>
                <a:ea typeface="Open Sauce Bold"/>
                <a:cs typeface="Open Sauce Bold"/>
                <a:sym typeface="Open Sauce Bold"/>
              </a:rPr>
              <a:t>Battery Optimization</a:t>
            </a:r>
            <a:r>
              <a:rPr lang="en-US" sz="1862" spc="182">
                <a:solidFill>
                  <a:srgbClr val="1C5739"/>
                </a:solidFill>
                <a:latin typeface="Open Sauce"/>
                <a:ea typeface="Open Sauce"/>
                <a:cs typeface="Open Sauce"/>
                <a:sym typeface="Open Sauce"/>
              </a:rPr>
              <a:t>:</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Enhan</a:t>
            </a:r>
            <a:r>
              <a:rPr lang="en-US" sz="1862" spc="182">
                <a:solidFill>
                  <a:srgbClr val="1C5739"/>
                </a:solidFill>
                <a:latin typeface="Open Sauce"/>
                <a:ea typeface="Open Sauce"/>
                <a:cs typeface="Open Sauce"/>
                <a:sym typeface="Open Sauce"/>
              </a:rPr>
              <a:t>ces battery life.</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Imp</a:t>
            </a:r>
            <a:r>
              <a:rPr lang="en-US" sz="1862" spc="182">
                <a:solidFill>
                  <a:srgbClr val="1C5739"/>
                </a:solidFill>
                <a:latin typeface="Open Sauce"/>
                <a:ea typeface="Open Sauce"/>
                <a:cs typeface="Open Sauce"/>
                <a:sym typeface="Open Sauce"/>
              </a:rPr>
              <a:t>roves energy efficiency.</a:t>
            </a:r>
          </a:p>
          <a:p>
            <a:pPr algn="l">
              <a:lnSpc>
                <a:spcPts val="2570"/>
              </a:lnSpc>
            </a:pPr>
          </a:p>
        </p:txBody>
      </p:sp>
      <p:sp>
        <p:nvSpPr>
          <p:cNvPr name="TextBox 12" id="12"/>
          <p:cNvSpPr txBox="true"/>
          <p:nvPr/>
        </p:nvSpPr>
        <p:spPr>
          <a:xfrm rot="0">
            <a:off x="6438510" y="6910985"/>
            <a:ext cx="5130636" cy="1929101"/>
          </a:xfrm>
          <a:prstGeom prst="rect">
            <a:avLst/>
          </a:prstGeom>
        </p:spPr>
        <p:txBody>
          <a:bodyPr anchor="t" rtlCol="false" tIns="0" lIns="0" bIns="0" rIns="0">
            <a:spAutoFit/>
          </a:bodyPr>
          <a:lstStyle/>
          <a:p>
            <a:pPr algn="l" marL="402087" indent="-201044" lvl="1">
              <a:lnSpc>
                <a:spcPts val="2570"/>
              </a:lnSpc>
              <a:buFont typeface="Arial"/>
              <a:buChar char="•"/>
            </a:pPr>
            <a:r>
              <a:rPr lang="en-US" sz="1862" spc="182">
                <a:solidFill>
                  <a:srgbClr val="1C5739"/>
                </a:solidFill>
                <a:latin typeface="Open Sauce Bold"/>
                <a:ea typeface="Open Sauce Bold"/>
                <a:cs typeface="Open Sauce Bold"/>
                <a:sym typeface="Open Sauce Bold"/>
              </a:rPr>
              <a:t>Data-Driven Decisions:</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Ensures long-term success and adoption of EVs.</a:t>
            </a:r>
          </a:p>
          <a:p>
            <a:pPr algn="l" marL="804175" indent="-268058" lvl="2">
              <a:lnSpc>
                <a:spcPts val="2570"/>
              </a:lnSpc>
              <a:buFont typeface="Arial"/>
              <a:buChar char="⚬"/>
            </a:pPr>
            <a:r>
              <a:rPr lang="en-US" sz="1862" spc="182">
                <a:solidFill>
                  <a:srgbClr val="1C5739"/>
                </a:solidFill>
                <a:latin typeface="Open Sauce"/>
                <a:ea typeface="Open Sauce"/>
                <a:cs typeface="Open Sauce"/>
                <a:sym typeface="Open Sauce"/>
              </a:rPr>
              <a:t>Drives efficiency and innovation in electric mobility.</a:t>
            </a:r>
          </a:p>
          <a:p>
            <a:pPr algn="l">
              <a:lnSpc>
                <a:spcPts val="2570"/>
              </a:lnSpc>
            </a:pPr>
          </a:p>
        </p:txBody>
      </p:sp>
      <p:grpSp>
        <p:nvGrpSpPr>
          <p:cNvPr name="Group 13" id="13"/>
          <p:cNvGrpSpPr/>
          <p:nvPr/>
        </p:nvGrpSpPr>
        <p:grpSpPr>
          <a:xfrm rot="0">
            <a:off x="9770726" y="1760511"/>
            <a:ext cx="7827778" cy="5204901"/>
            <a:chOff x="0" y="0"/>
            <a:chExt cx="10437037" cy="6939868"/>
          </a:xfrm>
        </p:grpSpPr>
        <p:grpSp>
          <p:nvGrpSpPr>
            <p:cNvPr name="Group 14" id="14"/>
            <p:cNvGrpSpPr/>
            <p:nvPr/>
          </p:nvGrpSpPr>
          <p:grpSpPr>
            <a:xfrm rot="0">
              <a:off x="2141878" y="391673"/>
              <a:ext cx="6153929" cy="6156523"/>
              <a:chOff x="0" y="0"/>
              <a:chExt cx="6832800" cy="6835680"/>
            </a:xfrm>
          </p:grpSpPr>
          <p:sp>
            <p:nvSpPr>
              <p:cNvPr name="Freeform 15" id="1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16" id="16"/>
            <p:cNvGrpSpPr/>
            <p:nvPr/>
          </p:nvGrpSpPr>
          <p:grpSpPr>
            <a:xfrm rot="0">
              <a:off x="8267275" y="0"/>
              <a:ext cx="2169762" cy="2164575"/>
              <a:chOff x="0" y="0"/>
              <a:chExt cx="2409120" cy="2403360"/>
            </a:xfrm>
          </p:grpSpPr>
          <p:sp>
            <p:nvSpPr>
              <p:cNvPr name="Freeform 17" id="17"/>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8" id="18"/>
            <p:cNvGrpSpPr/>
            <p:nvPr/>
          </p:nvGrpSpPr>
          <p:grpSpPr>
            <a:xfrm rot="0">
              <a:off x="7620756" y="1724267"/>
              <a:ext cx="494778" cy="503209"/>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8267275" y="4775293"/>
              <a:ext cx="2169762" cy="2164575"/>
              <a:chOff x="0" y="0"/>
              <a:chExt cx="2409120" cy="2403360"/>
            </a:xfrm>
          </p:grpSpPr>
          <p:sp>
            <p:nvSpPr>
              <p:cNvPr name="Freeform 22" id="22"/>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23" id="23"/>
            <p:cNvGrpSpPr/>
            <p:nvPr/>
          </p:nvGrpSpPr>
          <p:grpSpPr>
            <a:xfrm rot="0">
              <a:off x="7620756" y="4712392"/>
              <a:ext cx="494778" cy="503209"/>
              <a:chOff x="0" y="0"/>
              <a:chExt cx="549360" cy="558720"/>
            </a:xfrm>
          </p:grpSpPr>
          <p:sp>
            <p:nvSpPr>
              <p:cNvPr name="Freeform 24" id="2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5" id="2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6" id="26"/>
            <p:cNvGrpSpPr/>
            <p:nvPr/>
          </p:nvGrpSpPr>
          <p:grpSpPr>
            <a:xfrm rot="0">
              <a:off x="7758230" y="4858297"/>
              <a:ext cx="213993" cy="211399"/>
              <a:chOff x="0" y="0"/>
              <a:chExt cx="237600" cy="234720"/>
            </a:xfrm>
          </p:grpSpPr>
          <p:sp>
            <p:nvSpPr>
              <p:cNvPr name="Freeform 27" id="27"/>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8" id="28"/>
            <p:cNvGrpSpPr/>
            <p:nvPr/>
          </p:nvGrpSpPr>
          <p:grpSpPr>
            <a:xfrm rot="0">
              <a:off x="0" y="4775293"/>
              <a:ext cx="2170411" cy="2164575"/>
              <a:chOff x="0" y="0"/>
              <a:chExt cx="2409840" cy="2403360"/>
            </a:xfrm>
          </p:grpSpPr>
          <p:sp>
            <p:nvSpPr>
              <p:cNvPr name="Freeform 29" id="2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30" id="30"/>
            <p:cNvGrpSpPr/>
            <p:nvPr/>
          </p:nvGrpSpPr>
          <p:grpSpPr>
            <a:xfrm rot="0">
              <a:off x="2322152" y="4712392"/>
              <a:ext cx="494778" cy="503209"/>
              <a:chOff x="0" y="0"/>
              <a:chExt cx="549360" cy="558720"/>
            </a:xfrm>
          </p:grpSpPr>
          <p:sp>
            <p:nvSpPr>
              <p:cNvPr name="Freeform 31" id="3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2" id="3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3" id="33"/>
            <p:cNvGrpSpPr/>
            <p:nvPr/>
          </p:nvGrpSpPr>
          <p:grpSpPr>
            <a:xfrm rot="0">
              <a:off x="2464814" y="4858297"/>
              <a:ext cx="214642" cy="211399"/>
              <a:chOff x="0" y="0"/>
              <a:chExt cx="238320" cy="234720"/>
            </a:xfrm>
          </p:grpSpPr>
          <p:sp>
            <p:nvSpPr>
              <p:cNvPr name="Freeform 34" id="34"/>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35" id="35"/>
            <p:cNvGrpSpPr/>
            <p:nvPr/>
          </p:nvGrpSpPr>
          <p:grpSpPr>
            <a:xfrm rot="0">
              <a:off x="0" y="0"/>
              <a:ext cx="2170411" cy="2164575"/>
              <a:chOff x="0" y="0"/>
              <a:chExt cx="2409840" cy="2403360"/>
            </a:xfrm>
          </p:grpSpPr>
          <p:sp>
            <p:nvSpPr>
              <p:cNvPr name="Freeform 36" id="36"/>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37" id="37"/>
            <p:cNvGrpSpPr/>
            <p:nvPr/>
          </p:nvGrpSpPr>
          <p:grpSpPr>
            <a:xfrm rot="0">
              <a:off x="2322152" y="1724267"/>
              <a:ext cx="494778" cy="503209"/>
              <a:chOff x="0" y="0"/>
              <a:chExt cx="549360" cy="558720"/>
            </a:xfrm>
          </p:grpSpPr>
          <p:sp>
            <p:nvSpPr>
              <p:cNvPr name="Freeform 38" id="38"/>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9" id="39"/>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40" id="40"/>
            <p:cNvGrpSpPr/>
            <p:nvPr/>
          </p:nvGrpSpPr>
          <p:grpSpPr>
            <a:xfrm rot="0">
              <a:off x="7761148" y="1870172"/>
              <a:ext cx="213993" cy="211399"/>
              <a:chOff x="0" y="0"/>
              <a:chExt cx="237600" cy="234720"/>
            </a:xfrm>
          </p:grpSpPr>
          <p:sp>
            <p:nvSpPr>
              <p:cNvPr name="Freeform 41" id="4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42" id="42"/>
            <p:cNvGrpSpPr/>
            <p:nvPr/>
          </p:nvGrpSpPr>
          <p:grpSpPr>
            <a:xfrm rot="0">
              <a:off x="2465462" y="1870172"/>
              <a:ext cx="213993" cy="211399"/>
              <a:chOff x="0" y="0"/>
              <a:chExt cx="237600" cy="234720"/>
            </a:xfrm>
          </p:grpSpPr>
          <p:sp>
            <p:nvSpPr>
              <p:cNvPr name="Freeform 43" id="4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44" id="44"/>
            <p:cNvSpPr/>
            <p:nvPr/>
          </p:nvSpPr>
          <p:spPr>
            <a:xfrm flipH="false" flipV="false" rot="0">
              <a:off x="8620907" y="517939"/>
              <a:ext cx="1462497" cy="1176684"/>
            </a:xfrm>
            <a:custGeom>
              <a:avLst/>
              <a:gdLst/>
              <a:ahLst/>
              <a:cxnLst/>
              <a:rect r="r" b="b" t="t" l="l"/>
              <a:pathLst>
                <a:path h="1176684" w="1462497">
                  <a:moveTo>
                    <a:pt x="0" y="0"/>
                  </a:moveTo>
                  <a:lnTo>
                    <a:pt x="1462498" y="0"/>
                  </a:lnTo>
                  <a:lnTo>
                    <a:pt x="1462498" y="1176683"/>
                  </a:lnTo>
                  <a:lnTo>
                    <a:pt x="0" y="1176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5" id="45"/>
            <p:cNvSpPr/>
            <p:nvPr/>
          </p:nvSpPr>
          <p:spPr>
            <a:xfrm flipH="false" flipV="false" rot="0">
              <a:off x="414737" y="448592"/>
              <a:ext cx="1374703" cy="1249730"/>
            </a:xfrm>
            <a:custGeom>
              <a:avLst/>
              <a:gdLst/>
              <a:ahLst/>
              <a:cxnLst/>
              <a:rect r="r" b="b" t="t" l="l"/>
              <a:pathLst>
                <a:path h="1249730" w="1374703">
                  <a:moveTo>
                    <a:pt x="0" y="0"/>
                  </a:moveTo>
                  <a:lnTo>
                    <a:pt x="1374703" y="0"/>
                  </a:lnTo>
                  <a:lnTo>
                    <a:pt x="1374703" y="1249730"/>
                  </a:lnTo>
                  <a:lnTo>
                    <a:pt x="0" y="12497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6" id="46"/>
            <p:cNvSpPr/>
            <p:nvPr/>
          </p:nvSpPr>
          <p:spPr>
            <a:xfrm flipH="false" flipV="false" rot="0">
              <a:off x="355999" y="5310060"/>
              <a:ext cx="1433441" cy="1238135"/>
            </a:xfrm>
            <a:custGeom>
              <a:avLst/>
              <a:gdLst/>
              <a:ahLst/>
              <a:cxnLst/>
              <a:rect r="r" b="b" t="t" l="l"/>
              <a:pathLst>
                <a:path h="1238135" w="1433441">
                  <a:moveTo>
                    <a:pt x="0" y="0"/>
                  </a:moveTo>
                  <a:lnTo>
                    <a:pt x="1433441" y="0"/>
                  </a:lnTo>
                  <a:lnTo>
                    <a:pt x="1433441" y="1238135"/>
                  </a:lnTo>
                  <a:lnTo>
                    <a:pt x="0" y="12381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7" id="47"/>
            <p:cNvGrpSpPr/>
            <p:nvPr/>
          </p:nvGrpSpPr>
          <p:grpSpPr>
            <a:xfrm rot="0">
              <a:off x="3017530" y="1268621"/>
              <a:ext cx="4402625" cy="440262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49" id="49"/>
              <p:cNvSpPr txBox="true"/>
              <p:nvPr/>
            </p:nvSpPr>
            <p:spPr>
              <a:xfrm>
                <a:off x="76200" y="57150"/>
                <a:ext cx="660400" cy="679450"/>
              </a:xfrm>
              <a:prstGeom prst="rect">
                <a:avLst/>
              </a:prstGeom>
            </p:spPr>
            <p:txBody>
              <a:bodyPr anchor="ctr" rtlCol="false" tIns="44342" lIns="44342" bIns="44342" rIns="44342"/>
              <a:lstStyle/>
              <a:p>
                <a:pPr algn="ctr">
                  <a:lnSpc>
                    <a:spcPts val="2859"/>
                  </a:lnSpc>
                </a:pPr>
              </a:p>
            </p:txBody>
          </p:sp>
        </p:grpSp>
        <p:sp>
          <p:nvSpPr>
            <p:cNvPr name="Freeform 50" id="50"/>
            <p:cNvSpPr/>
            <p:nvPr/>
          </p:nvSpPr>
          <p:spPr>
            <a:xfrm flipH="false" flipV="false" rot="0">
              <a:off x="3821932" y="2450645"/>
              <a:ext cx="2793822" cy="1701691"/>
            </a:xfrm>
            <a:custGeom>
              <a:avLst/>
              <a:gdLst/>
              <a:ahLst/>
              <a:cxnLst/>
              <a:rect r="r" b="b" t="t" l="l"/>
              <a:pathLst>
                <a:path h="1701691" w="2793822">
                  <a:moveTo>
                    <a:pt x="0" y="0"/>
                  </a:moveTo>
                  <a:lnTo>
                    <a:pt x="2793822" y="0"/>
                  </a:lnTo>
                  <a:lnTo>
                    <a:pt x="2793822" y="1701691"/>
                  </a:lnTo>
                  <a:lnTo>
                    <a:pt x="0" y="17016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8784000" y="5276098"/>
              <a:ext cx="1181320" cy="1189974"/>
            </a:xfrm>
            <a:custGeom>
              <a:avLst/>
              <a:gdLst/>
              <a:ahLst/>
              <a:cxnLst/>
              <a:rect r="r" b="b" t="t" l="l"/>
              <a:pathLst>
                <a:path h="1189974" w="1181320">
                  <a:moveTo>
                    <a:pt x="0" y="0"/>
                  </a:moveTo>
                  <a:lnTo>
                    <a:pt x="1181320" y="0"/>
                  </a:lnTo>
                  <a:lnTo>
                    <a:pt x="1181320" y="1189974"/>
                  </a:lnTo>
                  <a:lnTo>
                    <a:pt x="0" y="11899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2" id="52"/>
            <p:cNvSpPr txBox="true"/>
            <p:nvPr/>
          </p:nvSpPr>
          <p:spPr>
            <a:xfrm rot="0">
              <a:off x="4114173" y="4130883"/>
              <a:ext cx="2209339" cy="833113"/>
            </a:xfrm>
            <a:prstGeom prst="rect">
              <a:avLst/>
            </a:prstGeom>
          </p:spPr>
          <p:txBody>
            <a:bodyPr anchor="t" rtlCol="false" tIns="0" lIns="0" bIns="0" rIns="0">
              <a:spAutoFit/>
            </a:bodyPr>
            <a:lstStyle/>
            <a:p>
              <a:pPr algn="ctr">
                <a:lnSpc>
                  <a:spcPts val="5260"/>
                </a:lnSpc>
              </a:pPr>
              <a:r>
                <a:rPr lang="en-US" sz="3757">
                  <a:solidFill>
                    <a:srgbClr val="397D5A"/>
                  </a:solidFill>
                  <a:latin typeface="Alice"/>
                  <a:ea typeface="Alice"/>
                  <a:cs typeface="Alice"/>
                  <a:sym typeface="Alice"/>
                </a:rPr>
                <a:t>EV Cars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grpSp>
        <p:nvGrpSpPr>
          <p:cNvPr name="Group 7" id="7"/>
          <p:cNvGrpSpPr/>
          <p:nvPr/>
        </p:nvGrpSpPr>
        <p:grpSpPr>
          <a:xfrm rot="0">
            <a:off x="6596044" y="4621028"/>
            <a:ext cx="47625" cy="4852932"/>
            <a:chOff x="0" y="0"/>
            <a:chExt cx="12543" cy="1278139"/>
          </a:xfrm>
        </p:grpSpPr>
        <p:sp>
          <p:nvSpPr>
            <p:cNvPr name="Freeform 8" id="8"/>
            <p:cNvSpPr/>
            <p:nvPr/>
          </p:nvSpPr>
          <p:spPr>
            <a:xfrm flipH="false" flipV="false" rot="0">
              <a:off x="0" y="0"/>
              <a:ext cx="12543" cy="1278139"/>
            </a:xfrm>
            <a:custGeom>
              <a:avLst/>
              <a:gdLst/>
              <a:ahLst/>
              <a:cxnLst/>
              <a:rect r="r" b="b" t="t" l="l"/>
              <a:pathLst>
                <a:path h="1278139" w="12543">
                  <a:moveTo>
                    <a:pt x="0" y="0"/>
                  </a:moveTo>
                  <a:lnTo>
                    <a:pt x="12543" y="0"/>
                  </a:lnTo>
                  <a:lnTo>
                    <a:pt x="12543" y="1278139"/>
                  </a:lnTo>
                  <a:lnTo>
                    <a:pt x="0" y="1278139"/>
                  </a:lnTo>
                  <a:close/>
                </a:path>
              </a:pathLst>
            </a:custGeom>
            <a:solidFill>
              <a:srgbClr val="009245"/>
            </a:solidFill>
          </p:spPr>
        </p:sp>
        <p:sp>
          <p:nvSpPr>
            <p:cNvPr name="TextBox 9" id="9"/>
            <p:cNvSpPr txBox="true"/>
            <p:nvPr/>
          </p:nvSpPr>
          <p:spPr>
            <a:xfrm>
              <a:off x="0" y="-19050"/>
              <a:ext cx="12543" cy="1297189"/>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1644331" y="4621028"/>
            <a:ext cx="47625" cy="4852932"/>
            <a:chOff x="0" y="0"/>
            <a:chExt cx="12543" cy="1278139"/>
          </a:xfrm>
        </p:grpSpPr>
        <p:sp>
          <p:nvSpPr>
            <p:cNvPr name="Freeform 11" id="11"/>
            <p:cNvSpPr/>
            <p:nvPr/>
          </p:nvSpPr>
          <p:spPr>
            <a:xfrm flipH="false" flipV="false" rot="0">
              <a:off x="0" y="0"/>
              <a:ext cx="12543" cy="1278139"/>
            </a:xfrm>
            <a:custGeom>
              <a:avLst/>
              <a:gdLst/>
              <a:ahLst/>
              <a:cxnLst/>
              <a:rect r="r" b="b" t="t" l="l"/>
              <a:pathLst>
                <a:path h="1278139" w="12543">
                  <a:moveTo>
                    <a:pt x="0" y="0"/>
                  </a:moveTo>
                  <a:lnTo>
                    <a:pt x="12543" y="0"/>
                  </a:lnTo>
                  <a:lnTo>
                    <a:pt x="12543" y="1278139"/>
                  </a:lnTo>
                  <a:lnTo>
                    <a:pt x="0" y="1278139"/>
                  </a:lnTo>
                  <a:close/>
                </a:path>
              </a:pathLst>
            </a:custGeom>
            <a:solidFill>
              <a:srgbClr val="009245"/>
            </a:solidFill>
          </p:spPr>
        </p:sp>
        <p:sp>
          <p:nvSpPr>
            <p:cNvPr name="TextBox 12" id="12"/>
            <p:cNvSpPr txBox="true"/>
            <p:nvPr/>
          </p:nvSpPr>
          <p:spPr>
            <a:xfrm>
              <a:off x="0" y="-19050"/>
              <a:ext cx="12543" cy="1297189"/>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999890" y="4923675"/>
            <a:ext cx="1096442" cy="1096442"/>
          </a:xfrm>
          <a:custGeom>
            <a:avLst/>
            <a:gdLst/>
            <a:ahLst/>
            <a:cxnLst/>
            <a:rect r="r" b="b" t="t" l="l"/>
            <a:pathLst>
              <a:path h="1096442" w="1096442">
                <a:moveTo>
                  <a:pt x="0" y="0"/>
                </a:moveTo>
                <a:lnTo>
                  <a:pt x="1096442" y="0"/>
                </a:lnTo>
                <a:lnTo>
                  <a:pt x="1096442" y="1096442"/>
                </a:lnTo>
                <a:lnTo>
                  <a:pt x="0" y="1096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8532593" y="4967180"/>
            <a:ext cx="928321" cy="1093232"/>
          </a:xfrm>
          <a:custGeom>
            <a:avLst/>
            <a:gdLst/>
            <a:ahLst/>
            <a:cxnLst/>
            <a:rect r="r" b="b" t="t" l="l"/>
            <a:pathLst>
              <a:path h="1093232" w="928321">
                <a:moveTo>
                  <a:pt x="0" y="0"/>
                </a:moveTo>
                <a:lnTo>
                  <a:pt x="928321" y="0"/>
                </a:lnTo>
                <a:lnTo>
                  <a:pt x="928321" y="1093233"/>
                </a:lnTo>
                <a:lnTo>
                  <a:pt x="0" y="109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293695" y="4967180"/>
            <a:ext cx="1149499" cy="1149499"/>
          </a:xfrm>
          <a:custGeom>
            <a:avLst/>
            <a:gdLst/>
            <a:ahLst/>
            <a:cxnLst/>
            <a:rect r="r" b="b" t="t" l="l"/>
            <a:pathLst>
              <a:path h="1149499" w="1149499">
                <a:moveTo>
                  <a:pt x="0" y="0"/>
                </a:moveTo>
                <a:lnTo>
                  <a:pt x="1149499" y="0"/>
                </a:lnTo>
                <a:lnTo>
                  <a:pt x="1149499" y="1149499"/>
                </a:lnTo>
                <a:lnTo>
                  <a:pt x="0" y="1149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633448" y="1317753"/>
            <a:ext cx="16967215" cy="3036150"/>
          </a:xfrm>
          <a:prstGeom prst="rect">
            <a:avLst/>
          </a:prstGeom>
        </p:spPr>
        <p:txBody>
          <a:bodyPr anchor="t" rtlCol="false" tIns="0" lIns="0" bIns="0" rIns="0">
            <a:spAutoFit/>
          </a:bodyPr>
          <a:lstStyle/>
          <a:p>
            <a:pPr algn="ctr" marL="0" indent="0" lvl="0">
              <a:lnSpc>
                <a:spcPts val="11640"/>
              </a:lnSpc>
              <a:spcBef>
                <a:spcPct val="0"/>
              </a:spcBef>
            </a:pPr>
            <a:r>
              <a:rPr lang="en-US" sz="8435" spc="826">
                <a:solidFill>
                  <a:srgbClr val="FFFFFF"/>
                </a:solidFill>
                <a:latin typeface="Codec Pro ExtraBold"/>
                <a:ea typeface="Codec Pro ExtraBold"/>
                <a:cs typeface="Codec Pro ExtraBold"/>
                <a:sym typeface="Codec Pro ExtraBold"/>
              </a:rPr>
              <a:t>Key Findings and Metrics</a:t>
            </a:r>
          </a:p>
        </p:txBody>
      </p:sp>
      <p:sp>
        <p:nvSpPr>
          <p:cNvPr name="TextBox 17" id="17"/>
          <p:cNvSpPr txBox="true"/>
          <p:nvPr/>
        </p:nvSpPr>
        <p:spPr>
          <a:xfrm rot="0">
            <a:off x="6910000" y="6264509"/>
            <a:ext cx="4734331" cy="803724"/>
          </a:xfrm>
          <a:prstGeom prst="rect">
            <a:avLst/>
          </a:prstGeom>
        </p:spPr>
        <p:txBody>
          <a:bodyPr anchor="t" rtlCol="false" tIns="0" lIns="0" bIns="0" rIns="0">
            <a:spAutoFit/>
          </a:bodyPr>
          <a:lstStyle/>
          <a:p>
            <a:pPr algn="ctr">
              <a:lnSpc>
                <a:spcPts val="3231"/>
              </a:lnSpc>
            </a:pPr>
            <a:r>
              <a:rPr lang="en-US" sz="2341" spc="229" u="sng">
                <a:solidFill>
                  <a:srgbClr val="231F20"/>
                </a:solidFill>
                <a:latin typeface="Open Sauce Bold"/>
                <a:ea typeface="Open Sauce Bold"/>
                <a:cs typeface="Open Sauce Bold"/>
                <a:sym typeface="Open Sauce Bold"/>
              </a:rPr>
              <a:t>EV Performance Metrics and Their Importance</a:t>
            </a:r>
          </a:p>
        </p:txBody>
      </p:sp>
      <p:sp>
        <p:nvSpPr>
          <p:cNvPr name="TextBox 18" id="18"/>
          <p:cNvSpPr txBox="true"/>
          <p:nvPr/>
        </p:nvSpPr>
        <p:spPr>
          <a:xfrm rot="0">
            <a:off x="1614603" y="6264509"/>
            <a:ext cx="3867016" cy="803724"/>
          </a:xfrm>
          <a:prstGeom prst="rect">
            <a:avLst/>
          </a:prstGeom>
        </p:spPr>
        <p:txBody>
          <a:bodyPr anchor="t" rtlCol="false" tIns="0" lIns="0" bIns="0" rIns="0">
            <a:spAutoFit/>
          </a:bodyPr>
          <a:lstStyle/>
          <a:p>
            <a:pPr algn="ctr">
              <a:lnSpc>
                <a:spcPts val="3231"/>
              </a:lnSpc>
            </a:pPr>
            <a:r>
              <a:rPr lang="en-US" sz="2341" spc="229" u="sng">
                <a:solidFill>
                  <a:srgbClr val="231F20"/>
                </a:solidFill>
                <a:latin typeface="Open Sauce Bold"/>
                <a:ea typeface="Open Sauce Bold"/>
                <a:cs typeface="Open Sauce Bold"/>
                <a:sym typeface="Open Sauce Bold"/>
              </a:rPr>
              <a:t>Key Findings from the Research</a:t>
            </a:r>
          </a:p>
        </p:txBody>
      </p:sp>
      <p:sp>
        <p:nvSpPr>
          <p:cNvPr name="TextBox 19" id="19"/>
          <p:cNvSpPr txBox="true"/>
          <p:nvPr/>
        </p:nvSpPr>
        <p:spPr>
          <a:xfrm rot="0">
            <a:off x="12136227" y="6345279"/>
            <a:ext cx="5464436" cy="803724"/>
          </a:xfrm>
          <a:prstGeom prst="rect">
            <a:avLst/>
          </a:prstGeom>
        </p:spPr>
        <p:txBody>
          <a:bodyPr anchor="t" rtlCol="false" tIns="0" lIns="0" bIns="0" rIns="0">
            <a:spAutoFit/>
          </a:bodyPr>
          <a:lstStyle/>
          <a:p>
            <a:pPr algn="ctr">
              <a:lnSpc>
                <a:spcPts val="3231"/>
              </a:lnSpc>
            </a:pPr>
            <a:r>
              <a:rPr lang="en-US" sz="2341" spc="229" u="sng">
                <a:solidFill>
                  <a:srgbClr val="231F20"/>
                </a:solidFill>
                <a:latin typeface="Open Sauce Bold"/>
                <a:ea typeface="Open Sauce Bold"/>
                <a:cs typeface="Open Sauce Bold"/>
                <a:sym typeface="Open Sauce Bold"/>
              </a:rPr>
              <a:t>Key Factors Affecting Battery Life and Energy Efficiency</a:t>
            </a:r>
          </a:p>
        </p:txBody>
      </p:sp>
      <p:sp>
        <p:nvSpPr>
          <p:cNvPr name="TextBox 20" id="20"/>
          <p:cNvSpPr txBox="true"/>
          <p:nvPr/>
        </p:nvSpPr>
        <p:spPr>
          <a:xfrm rot="0">
            <a:off x="7380732" y="7524313"/>
            <a:ext cx="3472648" cy="1349059"/>
          </a:xfrm>
          <a:prstGeom prst="rect">
            <a:avLst/>
          </a:prstGeom>
        </p:spPr>
        <p:txBody>
          <a:bodyPr anchor="t" rtlCol="false" tIns="0" lIns="0" bIns="0" rIns="0">
            <a:spAutoFit/>
          </a:bodyPr>
          <a:lstStyle/>
          <a:p>
            <a:pPr algn="just" marL="432729" indent="-216364" lvl="1">
              <a:lnSpc>
                <a:spcPts val="2765"/>
              </a:lnSpc>
              <a:buFont typeface="Arial"/>
              <a:buChar char="•"/>
            </a:pPr>
            <a:r>
              <a:rPr lang="en-US" sz="2004" spc="196">
                <a:solidFill>
                  <a:srgbClr val="231F20"/>
                </a:solidFill>
                <a:latin typeface="Open Sauce"/>
                <a:ea typeface="Open Sauce"/>
                <a:cs typeface="Open Sauce"/>
                <a:sym typeface="Open Sauce"/>
              </a:rPr>
              <a:t>Energy Consumption</a:t>
            </a:r>
          </a:p>
          <a:p>
            <a:pPr algn="just" marL="432729" indent="-216364" lvl="1">
              <a:lnSpc>
                <a:spcPts val="2765"/>
              </a:lnSpc>
              <a:buFont typeface="Arial"/>
              <a:buChar char="•"/>
            </a:pPr>
            <a:r>
              <a:rPr lang="en-US" sz="2004" spc="196">
                <a:solidFill>
                  <a:srgbClr val="231F20"/>
                </a:solidFill>
                <a:latin typeface="Open Sauce"/>
                <a:ea typeface="Open Sauce"/>
                <a:cs typeface="Open Sauce"/>
                <a:sym typeface="Open Sauce"/>
              </a:rPr>
              <a:t>Battery Life</a:t>
            </a:r>
          </a:p>
          <a:p>
            <a:pPr algn="just" marL="432729" indent="-216364" lvl="1">
              <a:lnSpc>
                <a:spcPts val="2765"/>
              </a:lnSpc>
              <a:buFont typeface="Arial"/>
              <a:buChar char="•"/>
            </a:pPr>
            <a:r>
              <a:rPr lang="en-US" sz="2004" spc="196">
                <a:solidFill>
                  <a:srgbClr val="231F20"/>
                </a:solidFill>
                <a:latin typeface="Open Sauce"/>
                <a:ea typeface="Open Sauce"/>
                <a:cs typeface="Open Sauce"/>
                <a:sym typeface="Open Sauce"/>
              </a:rPr>
              <a:t>Charging Times</a:t>
            </a:r>
          </a:p>
          <a:p>
            <a:pPr algn="just" marL="432729" indent="-216364" lvl="1">
              <a:lnSpc>
                <a:spcPts val="2765"/>
              </a:lnSpc>
              <a:buFont typeface="Arial"/>
              <a:buChar char="•"/>
            </a:pPr>
            <a:r>
              <a:rPr lang="en-US" sz="2004" spc="196">
                <a:solidFill>
                  <a:srgbClr val="231F20"/>
                </a:solidFill>
                <a:latin typeface="Open Sauce"/>
                <a:ea typeface="Open Sauce"/>
                <a:cs typeface="Open Sauce"/>
                <a:sym typeface="Open Sauce"/>
              </a:rPr>
              <a:t>Driving Range</a:t>
            </a:r>
          </a:p>
        </p:txBody>
      </p:sp>
      <p:sp>
        <p:nvSpPr>
          <p:cNvPr name="TextBox 21" id="21"/>
          <p:cNvSpPr txBox="true"/>
          <p:nvPr/>
        </p:nvSpPr>
        <p:spPr>
          <a:xfrm rot="0">
            <a:off x="12136227" y="7391821"/>
            <a:ext cx="5695896" cy="1614044"/>
          </a:xfrm>
          <a:prstGeom prst="rect">
            <a:avLst/>
          </a:prstGeom>
        </p:spPr>
        <p:txBody>
          <a:bodyPr anchor="t" rtlCol="false" tIns="0" lIns="0" bIns="0" rIns="0">
            <a:spAutoFit/>
          </a:bodyPr>
          <a:lstStyle/>
          <a:p>
            <a:pPr algn="l" marL="398206" indent="-199103" lvl="1">
              <a:lnSpc>
                <a:spcPts val="2545"/>
              </a:lnSpc>
              <a:buFont typeface="Arial"/>
              <a:buChar char="•"/>
            </a:pPr>
            <a:r>
              <a:rPr lang="en-US" sz="1844" spc="180">
                <a:solidFill>
                  <a:srgbClr val="231F20"/>
                </a:solidFill>
                <a:latin typeface="Open Sauce"/>
                <a:ea typeface="Open Sauce"/>
                <a:cs typeface="Open Sauce"/>
                <a:sym typeface="Open Sauce"/>
              </a:rPr>
              <a:t>Temperature: Extreme temperatures degrade performance and efficiency.</a:t>
            </a:r>
          </a:p>
          <a:p>
            <a:pPr algn="l" marL="419795" indent="-209898" lvl="1">
              <a:lnSpc>
                <a:spcPts val="2683"/>
              </a:lnSpc>
              <a:buFont typeface="Arial"/>
              <a:buChar char="•"/>
            </a:pPr>
            <a:r>
              <a:rPr lang="en-US" sz="1944" spc="190">
                <a:solidFill>
                  <a:srgbClr val="231F20"/>
                </a:solidFill>
                <a:latin typeface="Open Sauce"/>
                <a:ea typeface="Open Sauce"/>
                <a:cs typeface="Open Sauce"/>
                <a:sym typeface="Open Sauce"/>
              </a:rPr>
              <a:t>Driving Habits: Aggressive driving increases energy consumption and battery degradation.</a:t>
            </a:r>
          </a:p>
        </p:txBody>
      </p:sp>
      <p:sp>
        <p:nvSpPr>
          <p:cNvPr name="TextBox 22" id="22"/>
          <p:cNvSpPr txBox="true"/>
          <p:nvPr/>
        </p:nvSpPr>
        <p:spPr>
          <a:xfrm rot="0">
            <a:off x="767200" y="7096546"/>
            <a:ext cx="5695896" cy="2204594"/>
          </a:xfrm>
          <a:prstGeom prst="rect">
            <a:avLst/>
          </a:prstGeom>
        </p:spPr>
        <p:txBody>
          <a:bodyPr anchor="t" rtlCol="false" tIns="0" lIns="0" bIns="0" rIns="0">
            <a:spAutoFit/>
          </a:bodyPr>
          <a:lstStyle/>
          <a:p>
            <a:pPr algn="l">
              <a:lnSpc>
                <a:spcPts val="2683"/>
              </a:lnSpc>
            </a:pPr>
          </a:p>
          <a:p>
            <a:pPr algn="l" marL="398206" indent="-199103" lvl="1">
              <a:lnSpc>
                <a:spcPts val="2545"/>
              </a:lnSpc>
              <a:buFont typeface="Arial"/>
              <a:buChar char="•"/>
            </a:pPr>
            <a:r>
              <a:rPr lang="en-US" sz="1844" spc="180">
                <a:solidFill>
                  <a:srgbClr val="231F20"/>
                </a:solidFill>
                <a:latin typeface="Open Sauce"/>
                <a:ea typeface="Open Sauce"/>
                <a:cs typeface="Open Sauce"/>
                <a:sym typeface="Open Sauce"/>
              </a:rPr>
              <a:t>Essential for assessing and enhancing vehicle efficiency and user experience.</a:t>
            </a:r>
          </a:p>
          <a:p>
            <a:pPr algn="l" marL="398206" indent="-199103" lvl="1">
              <a:lnSpc>
                <a:spcPts val="2545"/>
              </a:lnSpc>
              <a:buFont typeface="Arial"/>
              <a:buChar char="•"/>
            </a:pPr>
            <a:r>
              <a:rPr lang="en-US" sz="1844" spc="180">
                <a:solidFill>
                  <a:srgbClr val="231F20"/>
                </a:solidFill>
                <a:latin typeface="Open Sauce"/>
                <a:ea typeface="Open Sauce"/>
                <a:cs typeface="Open Sauce"/>
                <a:sym typeface="Open Sauce"/>
              </a:rPr>
              <a:t>Key metrics: energy consumption, battery life, charging times, driving range.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98081"/>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9222" r="0" b="-9222"/>
              </a:stretch>
            </a:blipFill>
          </p:spPr>
        </p:sp>
      </p:grpSp>
      <p:grpSp>
        <p:nvGrpSpPr>
          <p:cNvPr name="Group 5" id="5"/>
          <p:cNvGrpSpPr/>
          <p:nvPr/>
        </p:nvGrpSpPr>
        <p:grpSpPr>
          <a:xfrm rot="-1660488">
            <a:off x="-3245451" y="471454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88202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sp>
        <p:nvSpPr>
          <p:cNvPr name="AutoShape 11" id="11"/>
          <p:cNvSpPr/>
          <p:nvPr/>
        </p:nvSpPr>
        <p:spPr>
          <a:xfrm flipV="true">
            <a:off x="0" y="0"/>
            <a:ext cx="18288000" cy="10287000"/>
          </a:xfrm>
          <a:prstGeom prst="line">
            <a:avLst/>
          </a:prstGeom>
          <a:ln cap="flat" w="38100">
            <a:solidFill>
              <a:srgbClr val="000000"/>
            </a:solidFill>
            <a:prstDash val="solid"/>
            <a:headEnd type="none" len="sm" w="sm"/>
            <a:tailEnd type="none" len="sm" w="sm"/>
          </a:ln>
        </p:spPr>
      </p:sp>
      <p:grpSp>
        <p:nvGrpSpPr>
          <p:cNvPr name="Group 12" id="12"/>
          <p:cNvGrpSpPr/>
          <p:nvPr/>
        </p:nvGrpSpPr>
        <p:grpSpPr>
          <a:xfrm rot="0">
            <a:off x="1810319" y="8693252"/>
            <a:ext cx="9642458" cy="1459445"/>
            <a:chOff x="0" y="0"/>
            <a:chExt cx="11481609" cy="1737812"/>
          </a:xfrm>
        </p:grpSpPr>
        <p:sp>
          <p:nvSpPr>
            <p:cNvPr name="Freeform 13" id="13"/>
            <p:cNvSpPr/>
            <p:nvPr/>
          </p:nvSpPr>
          <p:spPr>
            <a:xfrm flipH="false" flipV="false" rot="0">
              <a:off x="0" y="0"/>
              <a:ext cx="11481543" cy="1737770"/>
            </a:xfrm>
            <a:custGeom>
              <a:avLst/>
              <a:gdLst/>
              <a:ahLst/>
              <a:cxnLst/>
              <a:rect r="r" b="b" t="t" l="l"/>
              <a:pathLst>
                <a:path h="1737770" w="11481543">
                  <a:moveTo>
                    <a:pt x="9441280" y="0"/>
                  </a:moveTo>
                  <a:cubicBezTo>
                    <a:pt x="0" y="0"/>
                    <a:pt x="0" y="0"/>
                    <a:pt x="0" y="0"/>
                  </a:cubicBezTo>
                  <a:cubicBezTo>
                    <a:pt x="0" y="1737770"/>
                    <a:pt x="0" y="1737770"/>
                    <a:pt x="0" y="1737770"/>
                  </a:cubicBezTo>
                  <a:cubicBezTo>
                    <a:pt x="9441280" y="1737770"/>
                    <a:pt x="9441280" y="1737770"/>
                    <a:pt x="9441280" y="1737770"/>
                  </a:cubicBezTo>
                  <a:cubicBezTo>
                    <a:pt x="10565054" y="1737770"/>
                    <a:pt x="11481543" y="1347515"/>
                    <a:pt x="11481543" y="868809"/>
                  </a:cubicBezTo>
                  <a:cubicBezTo>
                    <a:pt x="11481543" y="390102"/>
                    <a:pt x="10565054" y="0"/>
                    <a:pt x="9441280" y="0"/>
                  </a:cubicBezTo>
                  <a:close/>
                </a:path>
              </a:pathLst>
            </a:custGeom>
            <a:solidFill>
              <a:srgbClr val="F2F2F2"/>
            </a:solidFill>
          </p:spPr>
        </p:sp>
      </p:grpSp>
      <p:grpSp>
        <p:nvGrpSpPr>
          <p:cNvPr name="Group 14" id="14"/>
          <p:cNvGrpSpPr/>
          <p:nvPr/>
        </p:nvGrpSpPr>
        <p:grpSpPr>
          <a:xfrm rot="0">
            <a:off x="1007319" y="8184726"/>
            <a:ext cx="1726934" cy="1725724"/>
            <a:chOff x="0" y="0"/>
            <a:chExt cx="2056320" cy="2054880"/>
          </a:xfrm>
        </p:grpSpPr>
        <p:sp>
          <p:nvSpPr>
            <p:cNvPr name="Freeform 15" id="15"/>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16" id="16"/>
          <p:cNvSpPr/>
          <p:nvPr/>
        </p:nvSpPr>
        <p:spPr>
          <a:xfrm flipH="false" flipV="false" rot="0">
            <a:off x="1653497" y="8711977"/>
            <a:ext cx="609523" cy="671221"/>
          </a:xfrm>
          <a:custGeom>
            <a:avLst/>
            <a:gdLst/>
            <a:ahLst/>
            <a:cxnLst/>
            <a:rect r="r" b="b" t="t" l="l"/>
            <a:pathLst>
              <a:path h="671221" w="609523">
                <a:moveTo>
                  <a:pt x="0" y="0"/>
                </a:moveTo>
                <a:lnTo>
                  <a:pt x="609523" y="0"/>
                </a:lnTo>
                <a:lnTo>
                  <a:pt x="609523" y="671221"/>
                </a:lnTo>
                <a:lnTo>
                  <a:pt x="0" y="671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4503493" y="7290358"/>
            <a:ext cx="8443175" cy="1154781"/>
            <a:chOff x="0" y="0"/>
            <a:chExt cx="9678860" cy="1323787"/>
          </a:xfrm>
        </p:grpSpPr>
        <p:sp>
          <p:nvSpPr>
            <p:cNvPr name="Freeform 18" id="18"/>
            <p:cNvSpPr/>
            <p:nvPr/>
          </p:nvSpPr>
          <p:spPr>
            <a:xfrm flipH="false" flipV="false" rot="0">
              <a:off x="0" y="0"/>
              <a:ext cx="9678805" cy="1323755"/>
            </a:xfrm>
            <a:custGeom>
              <a:avLst/>
              <a:gdLst/>
              <a:ahLst/>
              <a:cxnLst/>
              <a:rect r="r" b="b" t="t" l="l"/>
              <a:pathLst>
                <a:path h="1323755" w="9678805">
                  <a:moveTo>
                    <a:pt x="7958886" y="0"/>
                  </a:moveTo>
                  <a:cubicBezTo>
                    <a:pt x="0" y="0"/>
                    <a:pt x="0" y="0"/>
                    <a:pt x="0" y="0"/>
                  </a:cubicBezTo>
                  <a:cubicBezTo>
                    <a:pt x="0" y="1323755"/>
                    <a:pt x="0" y="1323755"/>
                    <a:pt x="0" y="1323755"/>
                  </a:cubicBezTo>
                  <a:cubicBezTo>
                    <a:pt x="7958886" y="1323755"/>
                    <a:pt x="7958886" y="1323755"/>
                    <a:pt x="7958886" y="1323755"/>
                  </a:cubicBezTo>
                  <a:cubicBezTo>
                    <a:pt x="8906215" y="1323755"/>
                    <a:pt x="9678805" y="1026477"/>
                    <a:pt x="9678805" y="661819"/>
                  </a:cubicBezTo>
                  <a:cubicBezTo>
                    <a:pt x="9678805" y="297162"/>
                    <a:pt x="8906215" y="0"/>
                    <a:pt x="7958886" y="0"/>
                  </a:cubicBezTo>
                  <a:close/>
                </a:path>
              </a:pathLst>
            </a:custGeom>
            <a:solidFill>
              <a:srgbClr val="F2F2F2"/>
            </a:solidFill>
          </p:spPr>
        </p:sp>
      </p:grpSp>
      <p:grpSp>
        <p:nvGrpSpPr>
          <p:cNvPr name="Group 19" id="19"/>
          <p:cNvGrpSpPr/>
          <p:nvPr/>
        </p:nvGrpSpPr>
        <p:grpSpPr>
          <a:xfrm rot="0">
            <a:off x="3669405" y="6654487"/>
            <a:ext cx="1793793" cy="1792537"/>
            <a:chOff x="0" y="0"/>
            <a:chExt cx="2056320" cy="2054880"/>
          </a:xfrm>
        </p:grpSpPr>
        <p:sp>
          <p:nvSpPr>
            <p:cNvPr name="Freeform 20" id="20"/>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21" id="21"/>
          <p:cNvSpPr/>
          <p:nvPr/>
        </p:nvSpPr>
        <p:spPr>
          <a:xfrm flipH="false" flipV="false" rot="0">
            <a:off x="4340599" y="7202151"/>
            <a:ext cx="633121" cy="697208"/>
          </a:xfrm>
          <a:custGeom>
            <a:avLst/>
            <a:gdLst/>
            <a:ahLst/>
            <a:cxnLst/>
            <a:rect r="r" b="b" t="t" l="l"/>
            <a:pathLst>
              <a:path h="697208" w="633121">
                <a:moveTo>
                  <a:pt x="0" y="0"/>
                </a:moveTo>
                <a:lnTo>
                  <a:pt x="633121" y="0"/>
                </a:lnTo>
                <a:lnTo>
                  <a:pt x="633121" y="697208"/>
                </a:lnTo>
                <a:lnTo>
                  <a:pt x="0" y="69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7300720" y="5802338"/>
            <a:ext cx="8440003" cy="1240370"/>
            <a:chOff x="0" y="0"/>
            <a:chExt cx="10049805" cy="1476952"/>
          </a:xfrm>
        </p:grpSpPr>
        <p:sp>
          <p:nvSpPr>
            <p:cNvPr name="Freeform 23" id="23"/>
            <p:cNvSpPr/>
            <p:nvPr/>
          </p:nvSpPr>
          <p:spPr>
            <a:xfrm flipH="false" flipV="false" rot="0">
              <a:off x="0" y="0"/>
              <a:ext cx="10049748" cy="1476916"/>
            </a:xfrm>
            <a:custGeom>
              <a:avLst/>
              <a:gdLst/>
              <a:ahLst/>
              <a:cxnLst/>
              <a:rect r="r" b="b" t="t" l="l"/>
              <a:pathLst>
                <a:path h="1476916" w="10049748">
                  <a:moveTo>
                    <a:pt x="8263913" y="0"/>
                  </a:moveTo>
                  <a:cubicBezTo>
                    <a:pt x="0" y="0"/>
                    <a:pt x="0" y="0"/>
                    <a:pt x="0" y="0"/>
                  </a:cubicBezTo>
                  <a:cubicBezTo>
                    <a:pt x="0" y="1476916"/>
                    <a:pt x="0" y="1476916"/>
                    <a:pt x="0" y="1476916"/>
                  </a:cubicBezTo>
                  <a:cubicBezTo>
                    <a:pt x="8263913" y="1476916"/>
                    <a:pt x="8263913" y="1476916"/>
                    <a:pt x="8263913" y="1476916"/>
                  </a:cubicBezTo>
                  <a:cubicBezTo>
                    <a:pt x="9247549" y="1476916"/>
                    <a:pt x="10049748" y="1145242"/>
                    <a:pt x="10049748" y="738393"/>
                  </a:cubicBezTo>
                  <a:cubicBezTo>
                    <a:pt x="10049748" y="331545"/>
                    <a:pt x="9247547" y="0"/>
                    <a:pt x="8263913" y="0"/>
                  </a:cubicBezTo>
                  <a:close/>
                </a:path>
              </a:pathLst>
            </a:custGeom>
            <a:solidFill>
              <a:srgbClr val="F2F2F2"/>
            </a:solidFill>
          </p:spPr>
        </p:sp>
      </p:grpSp>
      <p:grpSp>
        <p:nvGrpSpPr>
          <p:cNvPr name="Group 24" id="24"/>
          <p:cNvGrpSpPr/>
          <p:nvPr/>
        </p:nvGrpSpPr>
        <p:grpSpPr>
          <a:xfrm rot="0">
            <a:off x="6497720" y="5293811"/>
            <a:ext cx="1726934" cy="1725724"/>
            <a:chOff x="0" y="0"/>
            <a:chExt cx="2056320" cy="2054880"/>
          </a:xfrm>
        </p:grpSpPr>
        <p:sp>
          <p:nvSpPr>
            <p:cNvPr name="Freeform 25" id="25"/>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26" id="26"/>
          <p:cNvSpPr/>
          <p:nvPr/>
        </p:nvSpPr>
        <p:spPr>
          <a:xfrm flipH="false" flipV="false" rot="0">
            <a:off x="7143898" y="5821063"/>
            <a:ext cx="609523" cy="671221"/>
          </a:xfrm>
          <a:custGeom>
            <a:avLst/>
            <a:gdLst/>
            <a:ahLst/>
            <a:cxnLst/>
            <a:rect r="r" b="b" t="t" l="l"/>
            <a:pathLst>
              <a:path h="671221" w="609523">
                <a:moveTo>
                  <a:pt x="0" y="0"/>
                </a:moveTo>
                <a:lnTo>
                  <a:pt x="609523" y="0"/>
                </a:lnTo>
                <a:lnTo>
                  <a:pt x="609523" y="671221"/>
                </a:lnTo>
                <a:lnTo>
                  <a:pt x="0" y="671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0">
            <a:off x="9993894" y="4263212"/>
            <a:ext cx="7265406" cy="1262438"/>
            <a:chOff x="0" y="0"/>
            <a:chExt cx="8328720" cy="1447200"/>
          </a:xfrm>
        </p:grpSpPr>
        <p:sp>
          <p:nvSpPr>
            <p:cNvPr name="Freeform 28" id="28"/>
            <p:cNvSpPr/>
            <p:nvPr/>
          </p:nvSpPr>
          <p:spPr>
            <a:xfrm flipH="false" flipV="false" rot="0">
              <a:off x="0" y="0"/>
              <a:ext cx="8328673" cy="1447165"/>
            </a:xfrm>
            <a:custGeom>
              <a:avLst/>
              <a:gdLst/>
              <a:ahLst/>
              <a:cxnLst/>
              <a:rect r="r" b="b" t="t" l="l"/>
              <a:pathLst>
                <a:path h="1447165" w="8328673">
                  <a:moveTo>
                    <a:pt x="6848672" y="0"/>
                  </a:moveTo>
                  <a:cubicBezTo>
                    <a:pt x="0" y="0"/>
                    <a:pt x="0" y="0"/>
                    <a:pt x="0" y="0"/>
                  </a:cubicBezTo>
                  <a:cubicBezTo>
                    <a:pt x="0" y="1447165"/>
                    <a:pt x="0" y="1447165"/>
                    <a:pt x="0" y="1447165"/>
                  </a:cubicBezTo>
                  <a:cubicBezTo>
                    <a:pt x="6848672" y="1447165"/>
                    <a:pt x="6848672" y="1447165"/>
                    <a:pt x="6848672" y="1447165"/>
                  </a:cubicBezTo>
                  <a:cubicBezTo>
                    <a:pt x="7663855" y="1447165"/>
                    <a:pt x="8328673" y="1122172"/>
                    <a:pt x="8328673" y="723519"/>
                  </a:cubicBezTo>
                  <a:cubicBezTo>
                    <a:pt x="8328673" y="324866"/>
                    <a:pt x="7663854" y="0"/>
                    <a:pt x="6848672" y="0"/>
                  </a:cubicBezTo>
                  <a:close/>
                </a:path>
              </a:pathLst>
            </a:custGeom>
            <a:solidFill>
              <a:srgbClr val="F2F2F2"/>
            </a:solidFill>
          </p:spPr>
        </p:sp>
      </p:grpSp>
      <p:grpSp>
        <p:nvGrpSpPr>
          <p:cNvPr name="Group 29" id="29"/>
          <p:cNvGrpSpPr/>
          <p:nvPr/>
        </p:nvGrpSpPr>
        <p:grpSpPr>
          <a:xfrm rot="0">
            <a:off x="9159806" y="3763573"/>
            <a:ext cx="1793793" cy="1792537"/>
            <a:chOff x="0" y="0"/>
            <a:chExt cx="2056320" cy="2054880"/>
          </a:xfrm>
        </p:grpSpPr>
        <p:sp>
          <p:nvSpPr>
            <p:cNvPr name="Freeform 30" id="30"/>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31" id="31"/>
          <p:cNvSpPr/>
          <p:nvPr/>
        </p:nvSpPr>
        <p:spPr>
          <a:xfrm flipH="false" flipV="false" rot="0">
            <a:off x="9831001" y="4311237"/>
            <a:ext cx="633121" cy="697208"/>
          </a:xfrm>
          <a:custGeom>
            <a:avLst/>
            <a:gdLst/>
            <a:ahLst/>
            <a:cxnLst/>
            <a:rect r="r" b="b" t="t" l="l"/>
            <a:pathLst>
              <a:path h="697208" w="633121">
                <a:moveTo>
                  <a:pt x="0" y="0"/>
                </a:moveTo>
                <a:lnTo>
                  <a:pt x="633121" y="0"/>
                </a:lnTo>
                <a:lnTo>
                  <a:pt x="633121" y="697208"/>
                </a:lnTo>
                <a:lnTo>
                  <a:pt x="0" y="69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2" id="32"/>
          <p:cNvGrpSpPr/>
          <p:nvPr/>
        </p:nvGrpSpPr>
        <p:grpSpPr>
          <a:xfrm rot="0">
            <a:off x="12255777" y="2851975"/>
            <a:ext cx="5935218" cy="1215384"/>
            <a:chOff x="0" y="0"/>
            <a:chExt cx="7067269" cy="1447200"/>
          </a:xfrm>
        </p:grpSpPr>
        <p:sp>
          <p:nvSpPr>
            <p:cNvPr name="Freeform 33" id="33"/>
            <p:cNvSpPr/>
            <p:nvPr/>
          </p:nvSpPr>
          <p:spPr>
            <a:xfrm flipH="false" flipV="false" rot="0">
              <a:off x="0" y="0"/>
              <a:ext cx="7067229" cy="1447165"/>
            </a:xfrm>
            <a:custGeom>
              <a:avLst/>
              <a:gdLst/>
              <a:ahLst/>
              <a:cxnLst/>
              <a:rect r="r" b="b" t="t" l="l"/>
              <a:pathLst>
                <a:path h="1447165" w="7067229">
                  <a:moveTo>
                    <a:pt x="5811387" y="0"/>
                  </a:moveTo>
                  <a:cubicBezTo>
                    <a:pt x="0" y="0"/>
                    <a:pt x="0" y="0"/>
                    <a:pt x="0" y="0"/>
                  </a:cubicBezTo>
                  <a:cubicBezTo>
                    <a:pt x="0" y="1447165"/>
                    <a:pt x="0" y="1447165"/>
                    <a:pt x="0" y="1447165"/>
                  </a:cubicBezTo>
                  <a:cubicBezTo>
                    <a:pt x="5811387" y="1447165"/>
                    <a:pt x="5811387" y="1447165"/>
                    <a:pt x="5811387" y="1447165"/>
                  </a:cubicBezTo>
                  <a:cubicBezTo>
                    <a:pt x="6503103" y="1447165"/>
                    <a:pt x="7067229" y="1122172"/>
                    <a:pt x="7067229" y="723519"/>
                  </a:cubicBezTo>
                  <a:cubicBezTo>
                    <a:pt x="7067229" y="324866"/>
                    <a:pt x="6503102" y="0"/>
                    <a:pt x="5811387" y="0"/>
                  </a:cubicBezTo>
                  <a:close/>
                </a:path>
              </a:pathLst>
            </a:custGeom>
            <a:solidFill>
              <a:srgbClr val="F2F2F2"/>
            </a:solidFill>
          </p:spPr>
        </p:sp>
      </p:grpSp>
      <p:grpSp>
        <p:nvGrpSpPr>
          <p:cNvPr name="Group 34" id="34"/>
          <p:cNvGrpSpPr/>
          <p:nvPr/>
        </p:nvGrpSpPr>
        <p:grpSpPr>
          <a:xfrm rot="0">
            <a:off x="11452777" y="2343449"/>
            <a:ext cx="1726934" cy="1725724"/>
            <a:chOff x="0" y="0"/>
            <a:chExt cx="2056320" cy="2054880"/>
          </a:xfrm>
        </p:grpSpPr>
        <p:sp>
          <p:nvSpPr>
            <p:cNvPr name="Freeform 35" id="35"/>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36" id="36"/>
          <p:cNvSpPr/>
          <p:nvPr/>
        </p:nvSpPr>
        <p:spPr>
          <a:xfrm flipH="false" flipV="false" rot="0">
            <a:off x="12098954" y="2870701"/>
            <a:ext cx="609523" cy="671221"/>
          </a:xfrm>
          <a:custGeom>
            <a:avLst/>
            <a:gdLst/>
            <a:ahLst/>
            <a:cxnLst/>
            <a:rect r="r" b="b" t="t" l="l"/>
            <a:pathLst>
              <a:path h="671221" w="609523">
                <a:moveTo>
                  <a:pt x="0" y="0"/>
                </a:moveTo>
                <a:lnTo>
                  <a:pt x="609523" y="0"/>
                </a:lnTo>
                <a:lnTo>
                  <a:pt x="609523" y="671221"/>
                </a:lnTo>
                <a:lnTo>
                  <a:pt x="0" y="671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7" id="37"/>
          <p:cNvGrpSpPr/>
          <p:nvPr/>
        </p:nvGrpSpPr>
        <p:grpSpPr>
          <a:xfrm rot="0">
            <a:off x="14725434" y="1387628"/>
            <a:ext cx="3562566" cy="1262438"/>
            <a:chOff x="0" y="0"/>
            <a:chExt cx="4083959" cy="1447200"/>
          </a:xfrm>
        </p:grpSpPr>
        <p:sp>
          <p:nvSpPr>
            <p:cNvPr name="Freeform 38" id="38"/>
            <p:cNvSpPr/>
            <p:nvPr/>
          </p:nvSpPr>
          <p:spPr>
            <a:xfrm flipH="false" flipV="false" rot="0">
              <a:off x="0" y="0"/>
              <a:ext cx="4083936" cy="1447165"/>
            </a:xfrm>
            <a:custGeom>
              <a:avLst/>
              <a:gdLst/>
              <a:ahLst/>
              <a:cxnLst/>
              <a:rect r="r" b="b" t="t" l="l"/>
              <a:pathLst>
                <a:path h="1447165" w="4083936">
                  <a:moveTo>
                    <a:pt x="3358223" y="0"/>
                  </a:moveTo>
                  <a:cubicBezTo>
                    <a:pt x="0" y="0"/>
                    <a:pt x="0" y="0"/>
                    <a:pt x="0" y="0"/>
                  </a:cubicBezTo>
                  <a:cubicBezTo>
                    <a:pt x="0" y="1447165"/>
                    <a:pt x="0" y="1447165"/>
                    <a:pt x="0" y="1447165"/>
                  </a:cubicBezTo>
                  <a:cubicBezTo>
                    <a:pt x="3358223" y="1447165"/>
                    <a:pt x="3358223" y="1447165"/>
                    <a:pt x="3358223" y="1447165"/>
                  </a:cubicBezTo>
                  <a:cubicBezTo>
                    <a:pt x="3757945" y="1447165"/>
                    <a:pt x="4083936" y="1122172"/>
                    <a:pt x="4083936" y="723519"/>
                  </a:cubicBezTo>
                  <a:cubicBezTo>
                    <a:pt x="4083936" y="324866"/>
                    <a:pt x="3757944" y="0"/>
                    <a:pt x="3358223" y="0"/>
                  </a:cubicBezTo>
                  <a:close/>
                </a:path>
              </a:pathLst>
            </a:custGeom>
            <a:solidFill>
              <a:srgbClr val="F2F2F2"/>
            </a:solidFill>
          </p:spPr>
        </p:sp>
      </p:grpSp>
      <p:grpSp>
        <p:nvGrpSpPr>
          <p:cNvPr name="Group 39" id="39"/>
          <p:cNvGrpSpPr/>
          <p:nvPr/>
        </p:nvGrpSpPr>
        <p:grpSpPr>
          <a:xfrm rot="0">
            <a:off x="13891345" y="859414"/>
            <a:ext cx="1793793" cy="1792537"/>
            <a:chOff x="0" y="0"/>
            <a:chExt cx="2056320" cy="2054880"/>
          </a:xfrm>
        </p:grpSpPr>
        <p:sp>
          <p:nvSpPr>
            <p:cNvPr name="Freeform 40" id="40"/>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41" id="41"/>
          <p:cNvSpPr/>
          <p:nvPr/>
        </p:nvSpPr>
        <p:spPr>
          <a:xfrm flipH="false" flipV="false" rot="0">
            <a:off x="14562540" y="1407078"/>
            <a:ext cx="633121" cy="697208"/>
          </a:xfrm>
          <a:custGeom>
            <a:avLst/>
            <a:gdLst/>
            <a:ahLst/>
            <a:cxnLst/>
            <a:rect r="r" b="b" t="t" l="l"/>
            <a:pathLst>
              <a:path h="697208" w="633121">
                <a:moveTo>
                  <a:pt x="0" y="0"/>
                </a:moveTo>
                <a:lnTo>
                  <a:pt x="633121" y="0"/>
                </a:lnTo>
                <a:lnTo>
                  <a:pt x="633121" y="697208"/>
                </a:lnTo>
                <a:lnTo>
                  <a:pt x="0" y="69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2" id="42"/>
          <p:cNvSpPr txBox="true"/>
          <p:nvPr/>
        </p:nvSpPr>
        <p:spPr>
          <a:xfrm rot="0">
            <a:off x="2848026" y="8910161"/>
            <a:ext cx="4513161" cy="318853"/>
          </a:xfrm>
          <a:prstGeom prst="rect">
            <a:avLst/>
          </a:prstGeom>
        </p:spPr>
        <p:txBody>
          <a:bodyPr anchor="t" rtlCol="false" tIns="0" lIns="0" bIns="0" rIns="0">
            <a:spAutoFit/>
          </a:bodyPr>
          <a:lstStyle/>
          <a:p>
            <a:pPr algn="l" marL="0" indent="0" lvl="1">
              <a:lnSpc>
                <a:spcPts val="2601"/>
              </a:lnSpc>
              <a:spcBef>
                <a:spcPct val="0"/>
              </a:spcBef>
            </a:pPr>
            <a:r>
              <a:rPr lang="en-US" sz="1885" spc="184">
                <a:solidFill>
                  <a:srgbClr val="231F20"/>
                </a:solidFill>
                <a:latin typeface="Open Sauce Bold"/>
                <a:ea typeface="Open Sauce Bold"/>
                <a:cs typeface="Open Sauce Bold"/>
                <a:sym typeface="Open Sauce Bold"/>
              </a:rPr>
              <a:t>Data Collection:</a:t>
            </a:r>
          </a:p>
        </p:txBody>
      </p:sp>
      <p:sp>
        <p:nvSpPr>
          <p:cNvPr name="TextBox 43" id="43"/>
          <p:cNvSpPr txBox="true"/>
          <p:nvPr/>
        </p:nvSpPr>
        <p:spPr>
          <a:xfrm rot="-1798130">
            <a:off x="3896854" y="3621812"/>
            <a:ext cx="7722370" cy="846943"/>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Analytical Lifecycle </a:t>
            </a:r>
          </a:p>
        </p:txBody>
      </p:sp>
      <p:sp>
        <p:nvSpPr>
          <p:cNvPr name="TextBox 44" id="44"/>
          <p:cNvSpPr txBox="true"/>
          <p:nvPr/>
        </p:nvSpPr>
        <p:spPr>
          <a:xfrm rot="0">
            <a:off x="2848026" y="9203169"/>
            <a:ext cx="8922389" cy="949528"/>
          </a:xfrm>
          <a:prstGeom prst="rect">
            <a:avLst/>
          </a:prstGeom>
        </p:spPr>
        <p:txBody>
          <a:bodyPr anchor="t" rtlCol="false" tIns="0" lIns="0" bIns="0" rIns="0">
            <a:spAutoFit/>
          </a:bodyPr>
          <a:lstStyle/>
          <a:p>
            <a:pPr algn="l">
              <a:lnSpc>
                <a:spcPts val="1904"/>
              </a:lnSpc>
            </a:pPr>
            <a:r>
              <a:rPr lang="en-US" sz="1380" spc="135">
                <a:solidFill>
                  <a:srgbClr val="231F20"/>
                </a:solidFill>
                <a:latin typeface="Open Sauce"/>
                <a:ea typeface="Open Sauce"/>
                <a:cs typeface="Open Sauce"/>
                <a:sym typeface="Open Sauce"/>
              </a:rPr>
              <a:t>Sources: Onboard sensors, charging stations, vehicle management systems.</a:t>
            </a:r>
          </a:p>
          <a:p>
            <a:pPr algn="l">
              <a:lnSpc>
                <a:spcPts val="1904"/>
              </a:lnSpc>
            </a:pPr>
            <a:r>
              <a:rPr lang="en-US" sz="1380" spc="135">
                <a:solidFill>
                  <a:srgbClr val="231F20"/>
                </a:solidFill>
                <a:latin typeface="Open Sauce"/>
                <a:ea typeface="Open Sauce"/>
                <a:cs typeface="Open Sauce"/>
                <a:sym typeface="Open Sauce"/>
              </a:rPr>
              <a:t>Parameters: Battery status, energy consumption, driving patterns, charging history, environmental conditions.</a:t>
            </a:r>
          </a:p>
          <a:p>
            <a:pPr algn="l">
              <a:lnSpc>
                <a:spcPts val="1904"/>
              </a:lnSpc>
            </a:pPr>
          </a:p>
        </p:txBody>
      </p:sp>
      <p:sp>
        <p:nvSpPr>
          <p:cNvPr name="TextBox 45" id="45"/>
          <p:cNvSpPr txBox="true"/>
          <p:nvPr/>
        </p:nvSpPr>
        <p:spPr>
          <a:xfrm rot="0">
            <a:off x="5581375" y="7325345"/>
            <a:ext cx="4840549" cy="318745"/>
          </a:xfrm>
          <a:prstGeom prst="rect">
            <a:avLst/>
          </a:prstGeom>
        </p:spPr>
        <p:txBody>
          <a:bodyPr anchor="t" rtlCol="false" tIns="0" lIns="0" bIns="0" rIns="0">
            <a:spAutoFit/>
          </a:bodyPr>
          <a:lstStyle/>
          <a:p>
            <a:pPr algn="l" marL="0" indent="0" lvl="1">
              <a:lnSpc>
                <a:spcPts val="2608"/>
              </a:lnSpc>
              <a:spcBef>
                <a:spcPct val="0"/>
              </a:spcBef>
            </a:pPr>
            <a:r>
              <a:rPr lang="en-US" sz="1889" spc="185">
                <a:solidFill>
                  <a:srgbClr val="231F20"/>
                </a:solidFill>
                <a:latin typeface="Open Sauce Bold"/>
                <a:ea typeface="Open Sauce Bold"/>
                <a:cs typeface="Open Sauce Bold"/>
                <a:sym typeface="Open Sauce Bold"/>
              </a:rPr>
              <a:t>Data Preprocessing:</a:t>
            </a:r>
          </a:p>
        </p:txBody>
      </p:sp>
      <p:sp>
        <p:nvSpPr>
          <p:cNvPr name="TextBox 46" id="46"/>
          <p:cNvSpPr txBox="true"/>
          <p:nvPr/>
        </p:nvSpPr>
        <p:spPr>
          <a:xfrm rot="0">
            <a:off x="5564257" y="7642816"/>
            <a:ext cx="5519798" cy="766267"/>
          </a:xfrm>
          <a:prstGeom prst="rect">
            <a:avLst/>
          </a:prstGeom>
        </p:spPr>
        <p:txBody>
          <a:bodyPr anchor="t" rtlCol="false" tIns="0" lIns="0" bIns="0" rIns="0">
            <a:spAutoFit/>
          </a:bodyPr>
          <a:lstStyle/>
          <a:p>
            <a:pPr algn="l">
              <a:lnSpc>
                <a:spcPts val="2042"/>
              </a:lnSpc>
            </a:pPr>
            <a:r>
              <a:rPr lang="en-US" sz="1479" spc="145">
                <a:solidFill>
                  <a:srgbClr val="231F20"/>
                </a:solidFill>
                <a:latin typeface="Open Sauce"/>
                <a:ea typeface="Open Sauce"/>
                <a:cs typeface="Open Sauce"/>
                <a:sym typeface="Open Sauce"/>
              </a:rPr>
              <a:t>Cleaning: Handling missing values and outliers.</a:t>
            </a:r>
          </a:p>
          <a:p>
            <a:pPr algn="l">
              <a:lnSpc>
                <a:spcPts val="2042"/>
              </a:lnSpc>
            </a:pPr>
            <a:r>
              <a:rPr lang="en-US" sz="1479" spc="145">
                <a:solidFill>
                  <a:srgbClr val="231F20"/>
                </a:solidFill>
                <a:latin typeface="Open Sauce"/>
                <a:ea typeface="Open Sauce"/>
                <a:cs typeface="Open Sauce"/>
                <a:sym typeface="Open Sauce"/>
              </a:rPr>
              <a:t>Normalization: Scaling numerical data.</a:t>
            </a:r>
          </a:p>
          <a:p>
            <a:pPr algn="l">
              <a:lnSpc>
                <a:spcPts val="2042"/>
              </a:lnSpc>
            </a:pPr>
            <a:r>
              <a:rPr lang="en-US" sz="1479" spc="145">
                <a:solidFill>
                  <a:srgbClr val="231F20"/>
                </a:solidFill>
                <a:latin typeface="Open Sauce"/>
                <a:ea typeface="Open Sauce"/>
                <a:cs typeface="Open Sauce"/>
                <a:sym typeface="Open Sauce"/>
              </a:rPr>
              <a:t>Encoding: Converting categorical variables.</a:t>
            </a:r>
          </a:p>
        </p:txBody>
      </p:sp>
      <p:sp>
        <p:nvSpPr>
          <p:cNvPr name="TextBox 47" id="47"/>
          <p:cNvSpPr txBox="true"/>
          <p:nvPr/>
        </p:nvSpPr>
        <p:spPr>
          <a:xfrm rot="0">
            <a:off x="8338427" y="6019247"/>
            <a:ext cx="5208509" cy="318853"/>
          </a:xfrm>
          <a:prstGeom prst="rect">
            <a:avLst/>
          </a:prstGeom>
        </p:spPr>
        <p:txBody>
          <a:bodyPr anchor="t" rtlCol="false" tIns="0" lIns="0" bIns="0" rIns="0">
            <a:spAutoFit/>
          </a:bodyPr>
          <a:lstStyle/>
          <a:p>
            <a:pPr algn="l" marL="0" indent="0" lvl="1">
              <a:lnSpc>
                <a:spcPts val="2601"/>
              </a:lnSpc>
              <a:spcBef>
                <a:spcPct val="0"/>
              </a:spcBef>
            </a:pPr>
            <a:r>
              <a:rPr lang="en-US" sz="1885" spc="184">
                <a:solidFill>
                  <a:srgbClr val="231F20"/>
                </a:solidFill>
                <a:latin typeface="Open Sauce Bold"/>
                <a:ea typeface="Open Sauce Bold"/>
                <a:cs typeface="Open Sauce Bold"/>
                <a:sym typeface="Open Sauce Bold"/>
              </a:rPr>
              <a:t>Domain Understanding:</a:t>
            </a:r>
          </a:p>
        </p:txBody>
      </p:sp>
      <p:sp>
        <p:nvSpPr>
          <p:cNvPr name="TextBox 48" id="48"/>
          <p:cNvSpPr txBox="true"/>
          <p:nvPr/>
        </p:nvSpPr>
        <p:spPr>
          <a:xfrm rot="0">
            <a:off x="8338427" y="6312255"/>
            <a:ext cx="7545969" cy="711403"/>
          </a:xfrm>
          <a:prstGeom prst="rect">
            <a:avLst/>
          </a:prstGeom>
        </p:spPr>
        <p:txBody>
          <a:bodyPr anchor="t" rtlCol="false" tIns="0" lIns="0" bIns="0" rIns="0">
            <a:spAutoFit/>
          </a:bodyPr>
          <a:lstStyle/>
          <a:p>
            <a:pPr algn="l">
              <a:lnSpc>
                <a:spcPts val="1904"/>
              </a:lnSpc>
            </a:pPr>
            <a:r>
              <a:rPr lang="en-US" sz="1380" spc="135">
                <a:solidFill>
                  <a:srgbClr val="231F20"/>
                </a:solidFill>
                <a:latin typeface="Open Sauce"/>
                <a:ea typeface="Open Sauce"/>
                <a:cs typeface="Open Sauce"/>
                <a:sym typeface="Open Sauce"/>
              </a:rPr>
              <a:t>Research: Studying EV technology and factors affecting performance.</a:t>
            </a:r>
          </a:p>
          <a:p>
            <a:pPr algn="l">
              <a:lnSpc>
                <a:spcPts val="1904"/>
              </a:lnSpc>
            </a:pPr>
            <a:r>
              <a:rPr lang="en-US" sz="1380" spc="135">
                <a:solidFill>
                  <a:srgbClr val="231F20"/>
                </a:solidFill>
                <a:latin typeface="Open Sauce"/>
                <a:ea typeface="Open Sauce"/>
                <a:cs typeface="Open Sauce"/>
                <a:sym typeface="Open Sauce"/>
              </a:rPr>
              <a:t>Impact Analysis: Understanding variables like driving range and user behavior.</a:t>
            </a:r>
          </a:p>
        </p:txBody>
      </p:sp>
      <p:sp>
        <p:nvSpPr>
          <p:cNvPr name="TextBox 49" id="49"/>
          <p:cNvSpPr txBox="true"/>
          <p:nvPr/>
        </p:nvSpPr>
        <p:spPr>
          <a:xfrm rot="0">
            <a:off x="11113211" y="4313795"/>
            <a:ext cx="2164161" cy="318745"/>
          </a:xfrm>
          <a:prstGeom prst="rect">
            <a:avLst/>
          </a:prstGeom>
        </p:spPr>
        <p:txBody>
          <a:bodyPr anchor="t" rtlCol="false" tIns="0" lIns="0" bIns="0" rIns="0">
            <a:spAutoFit/>
          </a:bodyPr>
          <a:lstStyle/>
          <a:p>
            <a:pPr algn="l" marL="0" indent="0" lvl="1">
              <a:lnSpc>
                <a:spcPts val="2608"/>
              </a:lnSpc>
              <a:spcBef>
                <a:spcPct val="0"/>
              </a:spcBef>
            </a:pPr>
            <a:r>
              <a:rPr lang="en-US" sz="1889" spc="185">
                <a:solidFill>
                  <a:srgbClr val="231F20"/>
                </a:solidFill>
                <a:latin typeface="Open Sauce Bold"/>
                <a:ea typeface="Open Sauce Bold"/>
                <a:cs typeface="Open Sauce Bold"/>
                <a:sym typeface="Open Sauce Bold"/>
              </a:rPr>
              <a:t>Data Analysis:</a:t>
            </a:r>
          </a:p>
        </p:txBody>
      </p:sp>
      <p:sp>
        <p:nvSpPr>
          <p:cNvPr name="TextBox 50" id="50"/>
          <p:cNvSpPr txBox="true"/>
          <p:nvPr/>
        </p:nvSpPr>
        <p:spPr>
          <a:xfrm rot="0">
            <a:off x="11084055" y="4659426"/>
            <a:ext cx="6175245" cy="949528"/>
          </a:xfrm>
          <a:prstGeom prst="rect">
            <a:avLst/>
          </a:prstGeom>
        </p:spPr>
        <p:txBody>
          <a:bodyPr anchor="t" rtlCol="false" tIns="0" lIns="0" bIns="0" rIns="0">
            <a:spAutoFit/>
          </a:bodyPr>
          <a:lstStyle/>
          <a:p>
            <a:pPr algn="l">
              <a:lnSpc>
                <a:spcPts val="1904"/>
              </a:lnSpc>
            </a:pPr>
            <a:r>
              <a:rPr lang="en-US" sz="1380" spc="135">
                <a:solidFill>
                  <a:srgbClr val="231F20"/>
                </a:solidFill>
                <a:latin typeface="Open Sauce"/>
                <a:ea typeface="Open Sauce"/>
                <a:cs typeface="Open Sauce"/>
                <a:sym typeface="Open Sauce"/>
              </a:rPr>
              <a:t>Exploratory Data Analysis (EDA): Identifying patterns and correlations.</a:t>
            </a:r>
          </a:p>
          <a:p>
            <a:pPr algn="l">
              <a:lnSpc>
                <a:spcPts val="1904"/>
              </a:lnSpc>
            </a:pPr>
            <a:r>
              <a:rPr lang="en-US" sz="1380" spc="135">
                <a:solidFill>
                  <a:srgbClr val="231F20"/>
                </a:solidFill>
                <a:latin typeface="Open Sauce"/>
                <a:ea typeface="Open Sauce"/>
                <a:cs typeface="Open Sauce"/>
                <a:sym typeface="Open Sauce"/>
              </a:rPr>
              <a:t>Trend Analysis: Analyzing trends in energy efficiency and battery degradation.</a:t>
            </a:r>
          </a:p>
        </p:txBody>
      </p:sp>
      <p:sp>
        <p:nvSpPr>
          <p:cNvPr name="TextBox 51" id="51"/>
          <p:cNvSpPr txBox="true"/>
          <p:nvPr/>
        </p:nvSpPr>
        <p:spPr>
          <a:xfrm rot="0">
            <a:off x="13293483" y="3068884"/>
            <a:ext cx="2083498" cy="318853"/>
          </a:xfrm>
          <a:prstGeom prst="rect">
            <a:avLst/>
          </a:prstGeom>
        </p:spPr>
        <p:txBody>
          <a:bodyPr anchor="t" rtlCol="false" tIns="0" lIns="0" bIns="0" rIns="0">
            <a:spAutoFit/>
          </a:bodyPr>
          <a:lstStyle/>
          <a:p>
            <a:pPr algn="l" marL="0" indent="0" lvl="1">
              <a:lnSpc>
                <a:spcPts val="2601"/>
              </a:lnSpc>
              <a:spcBef>
                <a:spcPct val="0"/>
              </a:spcBef>
            </a:pPr>
            <a:r>
              <a:rPr lang="en-US" sz="1885" spc="184">
                <a:solidFill>
                  <a:srgbClr val="231F20"/>
                </a:solidFill>
                <a:latin typeface="Open Sauce Bold"/>
                <a:ea typeface="Open Sauce Bold"/>
                <a:cs typeface="Open Sauce Bold"/>
                <a:sym typeface="Open Sauce Bold"/>
              </a:rPr>
              <a:t>Visualization:</a:t>
            </a:r>
          </a:p>
        </p:txBody>
      </p:sp>
      <p:sp>
        <p:nvSpPr>
          <p:cNvPr name="TextBox 52" id="52"/>
          <p:cNvSpPr txBox="true"/>
          <p:nvPr/>
        </p:nvSpPr>
        <p:spPr>
          <a:xfrm rot="0">
            <a:off x="13293483" y="3361892"/>
            <a:ext cx="4897511" cy="473278"/>
          </a:xfrm>
          <a:prstGeom prst="rect">
            <a:avLst/>
          </a:prstGeom>
        </p:spPr>
        <p:txBody>
          <a:bodyPr anchor="t" rtlCol="false" tIns="0" lIns="0" bIns="0" rIns="0">
            <a:spAutoFit/>
          </a:bodyPr>
          <a:lstStyle/>
          <a:p>
            <a:pPr algn="l">
              <a:lnSpc>
                <a:spcPts val="1904"/>
              </a:lnSpc>
            </a:pPr>
            <a:r>
              <a:rPr lang="en-US" sz="1380" spc="135">
                <a:solidFill>
                  <a:srgbClr val="231F20"/>
                </a:solidFill>
                <a:latin typeface="Open Sauce"/>
                <a:ea typeface="Open Sauce"/>
                <a:cs typeface="Open Sauce"/>
                <a:sym typeface="Open Sauce"/>
              </a:rPr>
              <a:t>Interactive Dashboards: Creating visualizations using Tableau, Power BI, Plotly, Dash.</a:t>
            </a:r>
          </a:p>
        </p:txBody>
      </p:sp>
      <p:sp>
        <p:nvSpPr>
          <p:cNvPr name="TextBox 53" id="53"/>
          <p:cNvSpPr txBox="true"/>
          <p:nvPr/>
        </p:nvSpPr>
        <p:spPr>
          <a:xfrm rot="0">
            <a:off x="15740724" y="1623934"/>
            <a:ext cx="2547276" cy="633984"/>
          </a:xfrm>
          <a:prstGeom prst="rect">
            <a:avLst/>
          </a:prstGeom>
        </p:spPr>
        <p:txBody>
          <a:bodyPr anchor="t" rtlCol="false" tIns="0" lIns="0" bIns="0" rIns="0">
            <a:spAutoFit/>
          </a:bodyPr>
          <a:lstStyle/>
          <a:p>
            <a:pPr algn="ctr" marL="0" indent="0" lvl="1">
              <a:lnSpc>
                <a:spcPts val="2553"/>
              </a:lnSpc>
              <a:spcBef>
                <a:spcPct val="0"/>
              </a:spcBef>
            </a:pPr>
            <a:r>
              <a:rPr lang="en-US" sz="1850" spc="181">
                <a:solidFill>
                  <a:srgbClr val="231F20"/>
                </a:solidFill>
                <a:latin typeface="Open Sauce Bold"/>
                <a:ea typeface="Open Sauce Bold"/>
                <a:cs typeface="Open Sauce Bold"/>
                <a:sym typeface="Open Sauce Bold"/>
              </a:rPr>
              <a:t>Insights &amp; Recommendations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847217" y="2731812"/>
            <a:ext cx="10296262" cy="5803348"/>
          </a:xfrm>
          <a:custGeom>
            <a:avLst/>
            <a:gdLst/>
            <a:ahLst/>
            <a:cxnLst/>
            <a:rect r="r" b="b" t="t" l="l"/>
            <a:pathLst>
              <a:path h="5803348" w="10296262">
                <a:moveTo>
                  <a:pt x="0" y="0"/>
                </a:moveTo>
                <a:lnTo>
                  <a:pt x="10296262" y="0"/>
                </a:lnTo>
                <a:lnTo>
                  <a:pt x="10296262" y="5803348"/>
                </a:lnTo>
                <a:lnTo>
                  <a:pt x="0" y="5803348"/>
                </a:lnTo>
                <a:lnTo>
                  <a:pt x="0" y="0"/>
                </a:lnTo>
                <a:close/>
              </a:path>
            </a:pathLst>
          </a:custGeom>
          <a:blipFill>
            <a:blip r:embed="rId3"/>
            <a:stretch>
              <a:fillRect l="-9785" t="-7391" r="-9917" b="-7433"/>
            </a:stretch>
          </a:blipFill>
        </p:spPr>
      </p:sp>
      <p:grpSp>
        <p:nvGrpSpPr>
          <p:cNvPr name="Group 4" id="4"/>
          <p:cNvGrpSpPr/>
          <p:nvPr/>
        </p:nvGrpSpPr>
        <p:grpSpPr>
          <a:xfrm rot="0">
            <a:off x="9761425" y="336601"/>
            <a:ext cx="8382054" cy="2395211"/>
            <a:chOff x="0" y="0"/>
            <a:chExt cx="11176073" cy="3193615"/>
          </a:xfrm>
        </p:grpSpPr>
        <p:grpSp>
          <p:nvGrpSpPr>
            <p:cNvPr name="Group 5" id="5"/>
            <p:cNvGrpSpPr/>
            <p:nvPr/>
          </p:nvGrpSpPr>
          <p:grpSpPr>
            <a:xfrm rot="0">
              <a:off x="4019440" y="2734029"/>
              <a:ext cx="481796" cy="459586"/>
              <a:chOff x="0" y="0"/>
              <a:chExt cx="587326" cy="560252"/>
            </a:xfrm>
          </p:grpSpPr>
          <p:sp>
            <p:nvSpPr>
              <p:cNvPr name="Freeform 6" id="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7" id="7"/>
            <p:cNvGrpSpPr/>
            <p:nvPr/>
          </p:nvGrpSpPr>
          <p:grpSpPr>
            <a:xfrm rot="0">
              <a:off x="3170450" y="3755"/>
              <a:ext cx="2179184" cy="2615377"/>
              <a:chOff x="0" y="0"/>
              <a:chExt cx="2656504" cy="3188238"/>
            </a:xfrm>
          </p:grpSpPr>
          <p:sp>
            <p:nvSpPr>
              <p:cNvPr name="Freeform 8" id="8"/>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9" id="9"/>
            <p:cNvSpPr/>
            <p:nvPr/>
          </p:nvSpPr>
          <p:spPr>
            <a:xfrm flipH="false" flipV="false" rot="0">
              <a:off x="3679153" y="286075"/>
              <a:ext cx="1161777" cy="1395148"/>
            </a:xfrm>
            <a:custGeom>
              <a:avLst/>
              <a:gdLst/>
              <a:ahLst/>
              <a:cxnLst/>
              <a:rect r="r" b="b" t="t" l="l"/>
              <a:pathLst>
                <a:path h="1395148" w="1161777">
                  <a:moveTo>
                    <a:pt x="0" y="0"/>
                  </a:moveTo>
                  <a:lnTo>
                    <a:pt x="1161778" y="0"/>
                  </a:lnTo>
                  <a:lnTo>
                    <a:pt x="1161778" y="1395147"/>
                  </a:lnTo>
                  <a:lnTo>
                    <a:pt x="0" y="1395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9841134" y="2720877"/>
              <a:ext cx="481796" cy="459586"/>
              <a:chOff x="0" y="0"/>
              <a:chExt cx="587326" cy="560252"/>
            </a:xfrm>
          </p:grpSpPr>
          <p:sp>
            <p:nvSpPr>
              <p:cNvPr name="Freeform 11" id="11"/>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2" id="12"/>
            <p:cNvGrpSpPr/>
            <p:nvPr/>
          </p:nvGrpSpPr>
          <p:grpSpPr>
            <a:xfrm rot="0">
              <a:off x="8996888" y="9397"/>
              <a:ext cx="2179184" cy="2615377"/>
              <a:chOff x="0" y="0"/>
              <a:chExt cx="2656504" cy="3188238"/>
            </a:xfrm>
          </p:grpSpPr>
          <p:sp>
            <p:nvSpPr>
              <p:cNvPr name="Freeform 13" id="1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4" id="14"/>
            <p:cNvSpPr/>
            <p:nvPr/>
          </p:nvSpPr>
          <p:spPr>
            <a:xfrm flipH="false" flipV="false" rot="0">
              <a:off x="9549178" y="438964"/>
              <a:ext cx="1113976" cy="1252938"/>
            </a:xfrm>
            <a:custGeom>
              <a:avLst/>
              <a:gdLst/>
              <a:ahLst/>
              <a:cxnLst/>
              <a:rect r="r" b="b" t="t" l="l"/>
              <a:pathLst>
                <a:path h="1252938" w="1113976">
                  <a:moveTo>
                    <a:pt x="0" y="0"/>
                  </a:moveTo>
                  <a:lnTo>
                    <a:pt x="1113976" y="0"/>
                  </a:lnTo>
                  <a:lnTo>
                    <a:pt x="1113976" y="1252938"/>
                  </a:lnTo>
                  <a:lnTo>
                    <a:pt x="0" y="1252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7117487" y="2730273"/>
              <a:ext cx="481796" cy="459586"/>
              <a:chOff x="0" y="0"/>
              <a:chExt cx="587326" cy="560252"/>
            </a:xfrm>
          </p:grpSpPr>
          <p:sp>
            <p:nvSpPr>
              <p:cNvPr name="Freeform 16" id="1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7" id="17"/>
            <p:cNvGrpSpPr/>
            <p:nvPr/>
          </p:nvGrpSpPr>
          <p:grpSpPr>
            <a:xfrm rot="0">
              <a:off x="6268496" y="0"/>
              <a:ext cx="2179184" cy="2615377"/>
              <a:chOff x="0" y="0"/>
              <a:chExt cx="2656504" cy="3188238"/>
            </a:xfrm>
          </p:grpSpPr>
          <p:sp>
            <p:nvSpPr>
              <p:cNvPr name="Freeform 18" id="18"/>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9" id="19"/>
            <p:cNvSpPr/>
            <p:nvPr/>
          </p:nvSpPr>
          <p:spPr>
            <a:xfrm flipH="false" flipV="false" rot="0">
              <a:off x="6889527" y="282320"/>
              <a:ext cx="937715" cy="1601289"/>
            </a:xfrm>
            <a:custGeom>
              <a:avLst/>
              <a:gdLst/>
              <a:ahLst/>
              <a:cxnLst/>
              <a:rect r="r" b="b" t="t" l="l"/>
              <a:pathLst>
                <a:path h="1601289" w="937715">
                  <a:moveTo>
                    <a:pt x="0" y="0"/>
                  </a:moveTo>
                  <a:lnTo>
                    <a:pt x="937715" y="0"/>
                  </a:lnTo>
                  <a:lnTo>
                    <a:pt x="937715" y="1601289"/>
                  </a:lnTo>
                  <a:lnTo>
                    <a:pt x="0" y="16012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848991" y="2730273"/>
              <a:ext cx="481796" cy="459586"/>
              <a:chOff x="0" y="0"/>
              <a:chExt cx="587326" cy="560252"/>
            </a:xfrm>
          </p:grpSpPr>
          <p:sp>
            <p:nvSpPr>
              <p:cNvPr name="Freeform 21" id="21"/>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2" id="22"/>
            <p:cNvGrpSpPr/>
            <p:nvPr/>
          </p:nvGrpSpPr>
          <p:grpSpPr>
            <a:xfrm rot="0">
              <a:off x="0" y="0"/>
              <a:ext cx="2179184" cy="2615377"/>
              <a:chOff x="0" y="0"/>
              <a:chExt cx="2656504" cy="3188238"/>
            </a:xfrm>
          </p:grpSpPr>
          <p:sp>
            <p:nvSpPr>
              <p:cNvPr name="Freeform 23" id="2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4" id="24"/>
            <p:cNvSpPr/>
            <p:nvPr/>
          </p:nvSpPr>
          <p:spPr>
            <a:xfrm flipH="false" flipV="false" rot="0">
              <a:off x="476974" y="507348"/>
              <a:ext cx="1158543" cy="1182187"/>
            </a:xfrm>
            <a:custGeom>
              <a:avLst/>
              <a:gdLst/>
              <a:ahLst/>
              <a:cxnLst/>
              <a:rect r="r" b="b" t="t" l="l"/>
              <a:pathLst>
                <a:path h="1182187" w="1158543">
                  <a:moveTo>
                    <a:pt x="0" y="0"/>
                  </a:moveTo>
                  <a:lnTo>
                    <a:pt x="1158543" y="0"/>
                  </a:lnTo>
                  <a:lnTo>
                    <a:pt x="1158543" y="1182186"/>
                  </a:lnTo>
                  <a:lnTo>
                    <a:pt x="0" y="11821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5" id="25"/>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332477" y="1310382"/>
            <a:ext cx="5436736" cy="872303"/>
          </a:xfrm>
          <a:prstGeom prst="rect">
            <a:avLst/>
          </a:prstGeom>
        </p:spPr>
        <p:txBody>
          <a:bodyPr anchor="t" rtlCol="false" tIns="0" lIns="0" bIns="0" rIns="0">
            <a:spAutoFit/>
          </a:bodyPr>
          <a:lstStyle/>
          <a:p>
            <a:pPr algn="l" marL="0" indent="0" lvl="0">
              <a:lnSpc>
                <a:spcPts val="5862"/>
              </a:lnSpc>
              <a:spcBef>
                <a:spcPct val="0"/>
              </a:spcBef>
            </a:pPr>
            <a:r>
              <a:rPr lang="en-US" sz="5921" spc="207" u="sng">
                <a:solidFill>
                  <a:srgbClr val="040506"/>
                </a:solidFill>
                <a:latin typeface="Codec Pro ExtraBold"/>
                <a:ea typeface="Codec Pro ExtraBold"/>
                <a:cs typeface="Codec Pro ExtraBold"/>
                <a:sym typeface="Codec Pro ExtraBold"/>
              </a:rPr>
              <a:t>Visualisation:</a:t>
            </a:r>
          </a:p>
        </p:txBody>
      </p:sp>
      <p:sp>
        <p:nvSpPr>
          <p:cNvPr name="TextBox 27" id="27"/>
          <p:cNvSpPr txBox="true"/>
          <p:nvPr/>
        </p:nvSpPr>
        <p:spPr>
          <a:xfrm rot="0">
            <a:off x="1411015" y="2922390"/>
            <a:ext cx="6172793" cy="508881"/>
          </a:xfrm>
          <a:prstGeom prst="rect">
            <a:avLst/>
          </a:prstGeom>
        </p:spPr>
        <p:txBody>
          <a:bodyPr anchor="t" rtlCol="false" tIns="0" lIns="0" bIns="0" rIns="0">
            <a:spAutoFit/>
          </a:bodyPr>
          <a:lstStyle/>
          <a:p>
            <a:pPr algn="just">
              <a:lnSpc>
                <a:spcPts val="2055"/>
              </a:lnSpc>
            </a:pPr>
            <a:r>
              <a:rPr lang="en-US" sz="1489" spc="145">
                <a:solidFill>
                  <a:srgbClr val="231F20"/>
                </a:solidFill>
                <a:latin typeface="Open Sauce"/>
                <a:ea typeface="Open Sauce"/>
                <a:cs typeface="Open Sauce"/>
                <a:sym typeface="Open Sauce"/>
              </a:rPr>
              <a:t>Energy Efficiency: 189.2 kWh/km</a:t>
            </a:r>
          </a:p>
          <a:p>
            <a:pPr algn="just" marL="0" indent="0" lvl="0">
              <a:lnSpc>
                <a:spcPts val="2055"/>
              </a:lnSpc>
              <a:spcBef>
                <a:spcPct val="0"/>
              </a:spcBef>
            </a:pPr>
            <a:r>
              <a:rPr lang="en-US" sz="1489" spc="145">
                <a:solidFill>
                  <a:srgbClr val="231F20"/>
                </a:solidFill>
                <a:latin typeface="Open Sauce"/>
                <a:ea typeface="Open Sauce"/>
                <a:cs typeface="Open Sauce"/>
                <a:sym typeface="Open Sauce"/>
              </a:rPr>
              <a:t>Average Energy Consumption: 5.810 kWh per trip</a:t>
            </a:r>
          </a:p>
        </p:txBody>
      </p:sp>
      <p:sp>
        <p:nvSpPr>
          <p:cNvPr name="TextBox 28" id="28"/>
          <p:cNvSpPr txBox="true"/>
          <p:nvPr/>
        </p:nvSpPr>
        <p:spPr>
          <a:xfrm rot="0">
            <a:off x="1294377" y="2546473"/>
            <a:ext cx="6268043" cy="318101"/>
          </a:xfrm>
          <a:prstGeom prst="rect">
            <a:avLst/>
          </a:prstGeom>
        </p:spPr>
        <p:txBody>
          <a:bodyPr anchor="t" rtlCol="false" tIns="0" lIns="0" bIns="0" rIns="0">
            <a:spAutoFit/>
          </a:bodyPr>
          <a:lstStyle/>
          <a:p>
            <a:pPr algn="l" marL="0" indent="0" lvl="0">
              <a:lnSpc>
                <a:spcPts val="2647"/>
              </a:lnSpc>
              <a:spcBef>
                <a:spcPct val="0"/>
              </a:spcBef>
            </a:pPr>
            <a:r>
              <a:rPr lang="en-US" sz="1918" spc="187" u="sng">
                <a:solidFill>
                  <a:srgbClr val="397D5A"/>
                </a:solidFill>
                <a:latin typeface="Open Sauce Bold"/>
                <a:ea typeface="Open Sauce Bold"/>
                <a:cs typeface="Open Sauce Bold"/>
                <a:sym typeface="Open Sauce Bold"/>
              </a:rPr>
              <a:t>01 Patterns in Energy Consumption:</a:t>
            </a:r>
          </a:p>
        </p:txBody>
      </p:sp>
      <p:sp>
        <p:nvSpPr>
          <p:cNvPr name="TextBox 29" id="29"/>
          <p:cNvSpPr txBox="true"/>
          <p:nvPr/>
        </p:nvSpPr>
        <p:spPr>
          <a:xfrm rot="0">
            <a:off x="1411015" y="3938926"/>
            <a:ext cx="6189505" cy="1023231"/>
          </a:xfrm>
          <a:prstGeom prst="rect">
            <a:avLst/>
          </a:prstGeom>
        </p:spPr>
        <p:txBody>
          <a:bodyPr anchor="t" rtlCol="false" tIns="0" lIns="0" bIns="0" rIns="0">
            <a:spAutoFit/>
          </a:bodyPr>
          <a:lstStyle/>
          <a:p>
            <a:pPr algn="just">
              <a:lnSpc>
                <a:spcPts val="2055"/>
              </a:lnSpc>
            </a:pPr>
            <a:r>
              <a:rPr lang="en-US" sz="1489" spc="145">
                <a:solidFill>
                  <a:srgbClr val="231F20"/>
                </a:solidFill>
                <a:latin typeface="Open Sauce"/>
                <a:ea typeface="Open Sauce"/>
                <a:cs typeface="Open Sauce"/>
                <a:sym typeface="Open Sauce"/>
              </a:rPr>
              <a:t>Factors affecting battery life: charging practices, environmental conditions</a:t>
            </a:r>
          </a:p>
          <a:p>
            <a:pPr algn="just">
              <a:lnSpc>
                <a:spcPts val="2055"/>
              </a:lnSpc>
            </a:pPr>
            <a:r>
              <a:rPr lang="en-US" sz="1489" spc="145">
                <a:solidFill>
                  <a:srgbClr val="231F20"/>
                </a:solidFill>
                <a:latin typeface="Open Sauce"/>
                <a:ea typeface="Open Sauce"/>
                <a:cs typeface="Open Sauce"/>
                <a:sym typeface="Open Sauce"/>
              </a:rPr>
              <a:t>Average charging time: 2.841 hours</a:t>
            </a:r>
          </a:p>
          <a:p>
            <a:pPr algn="just" marL="0" indent="0" lvl="0">
              <a:lnSpc>
                <a:spcPts val="2055"/>
              </a:lnSpc>
              <a:spcBef>
                <a:spcPct val="0"/>
              </a:spcBef>
            </a:pPr>
          </a:p>
        </p:txBody>
      </p:sp>
      <p:sp>
        <p:nvSpPr>
          <p:cNvPr name="TextBox 30" id="30"/>
          <p:cNvSpPr txBox="true"/>
          <p:nvPr/>
        </p:nvSpPr>
        <p:spPr>
          <a:xfrm rot="0">
            <a:off x="1294377" y="3574382"/>
            <a:ext cx="5818983" cy="318101"/>
          </a:xfrm>
          <a:prstGeom prst="rect">
            <a:avLst/>
          </a:prstGeom>
        </p:spPr>
        <p:txBody>
          <a:bodyPr anchor="t" rtlCol="false" tIns="0" lIns="0" bIns="0" rIns="0">
            <a:spAutoFit/>
          </a:bodyPr>
          <a:lstStyle/>
          <a:p>
            <a:pPr algn="l" marL="0" indent="0" lvl="0">
              <a:lnSpc>
                <a:spcPts val="2647"/>
              </a:lnSpc>
              <a:spcBef>
                <a:spcPct val="0"/>
              </a:spcBef>
            </a:pPr>
            <a:r>
              <a:rPr lang="en-US" sz="1918" spc="187" u="sng">
                <a:solidFill>
                  <a:srgbClr val="397D5A"/>
                </a:solidFill>
                <a:latin typeface="Open Sauce Bold"/>
                <a:ea typeface="Open Sauce Bold"/>
                <a:cs typeface="Open Sauce Bold"/>
                <a:sym typeface="Open Sauce Bold"/>
              </a:rPr>
              <a:t>02 Trends in Battery Degradation</a:t>
            </a:r>
          </a:p>
        </p:txBody>
      </p:sp>
      <p:sp>
        <p:nvSpPr>
          <p:cNvPr name="TextBox 31" id="31"/>
          <p:cNvSpPr txBox="true"/>
          <p:nvPr/>
        </p:nvSpPr>
        <p:spPr>
          <a:xfrm rot="0">
            <a:off x="1411015" y="5620780"/>
            <a:ext cx="6189505" cy="1023252"/>
          </a:xfrm>
          <a:prstGeom prst="rect">
            <a:avLst/>
          </a:prstGeom>
        </p:spPr>
        <p:txBody>
          <a:bodyPr anchor="t" rtlCol="false" tIns="0" lIns="0" bIns="0" rIns="0">
            <a:spAutoFit/>
          </a:bodyPr>
          <a:lstStyle/>
          <a:p>
            <a:pPr algn="just">
              <a:lnSpc>
                <a:spcPts val="2053"/>
              </a:lnSpc>
            </a:pPr>
            <a:r>
              <a:rPr lang="en-US" sz="1488" spc="145">
                <a:solidFill>
                  <a:srgbClr val="231F20"/>
                </a:solidFill>
                <a:latin typeface="Open Sauce"/>
                <a:ea typeface="Open Sauce"/>
                <a:cs typeface="Open Sauce"/>
                <a:sym typeface="Open Sauce"/>
              </a:rPr>
              <a:t>Average EV Acceleration: 7.396 seconds</a:t>
            </a:r>
          </a:p>
          <a:p>
            <a:pPr algn="just">
              <a:lnSpc>
                <a:spcPts val="2053"/>
              </a:lnSpc>
            </a:pPr>
            <a:r>
              <a:rPr lang="en-US" sz="1488" spc="145">
                <a:solidFill>
                  <a:srgbClr val="231F20"/>
                </a:solidFill>
                <a:latin typeface="Open Sauce"/>
                <a:ea typeface="Open Sauce"/>
                <a:cs typeface="Open Sauce"/>
                <a:sym typeface="Open Sauce"/>
              </a:rPr>
              <a:t>Average top speed: 179.2 km/h</a:t>
            </a:r>
          </a:p>
          <a:p>
            <a:pPr algn="just" marL="0" indent="0" lvl="0">
              <a:lnSpc>
                <a:spcPts val="2053"/>
              </a:lnSpc>
              <a:spcBef>
                <a:spcPct val="0"/>
              </a:spcBef>
            </a:pPr>
            <a:r>
              <a:rPr lang="en-US" sz="1488" spc="145">
                <a:solidFill>
                  <a:srgbClr val="231F20"/>
                </a:solidFill>
                <a:latin typeface="Open Sauce"/>
                <a:ea typeface="Open Sauce"/>
                <a:cs typeface="Open Sauce"/>
                <a:sym typeface="Open Sauce"/>
              </a:rPr>
              <a:t>Impact of weather conditions on driving distance and battery temperature</a:t>
            </a:r>
          </a:p>
        </p:txBody>
      </p:sp>
      <p:sp>
        <p:nvSpPr>
          <p:cNvPr name="TextBox 32" id="32"/>
          <p:cNvSpPr txBox="true"/>
          <p:nvPr/>
        </p:nvSpPr>
        <p:spPr>
          <a:xfrm rot="0">
            <a:off x="1294377" y="4854508"/>
            <a:ext cx="5818983" cy="651476"/>
          </a:xfrm>
          <a:prstGeom prst="rect">
            <a:avLst/>
          </a:prstGeom>
        </p:spPr>
        <p:txBody>
          <a:bodyPr anchor="t" rtlCol="false" tIns="0" lIns="0" bIns="0" rIns="0">
            <a:spAutoFit/>
          </a:bodyPr>
          <a:lstStyle/>
          <a:p>
            <a:pPr algn="l" marL="0" indent="0" lvl="0">
              <a:lnSpc>
                <a:spcPts val="2647"/>
              </a:lnSpc>
              <a:spcBef>
                <a:spcPct val="0"/>
              </a:spcBef>
            </a:pPr>
            <a:r>
              <a:rPr lang="en-US" sz="1918" spc="187" u="sng">
                <a:solidFill>
                  <a:srgbClr val="397D5A"/>
                </a:solidFill>
                <a:latin typeface="Open Sauce Bold"/>
                <a:ea typeface="Open Sauce Bold"/>
                <a:cs typeface="Open Sauce Bold"/>
                <a:sym typeface="Open Sauce Bold"/>
              </a:rPr>
              <a:t>03 User Driving Habits and Their Impact on Performance:</a:t>
            </a:r>
          </a:p>
        </p:txBody>
      </p:sp>
      <p:sp>
        <p:nvSpPr>
          <p:cNvPr name="TextBox 33" id="33"/>
          <p:cNvSpPr txBox="true"/>
          <p:nvPr/>
        </p:nvSpPr>
        <p:spPr>
          <a:xfrm rot="0">
            <a:off x="1411015" y="7208600"/>
            <a:ext cx="6189505" cy="1023358"/>
          </a:xfrm>
          <a:prstGeom prst="rect">
            <a:avLst/>
          </a:prstGeom>
        </p:spPr>
        <p:txBody>
          <a:bodyPr anchor="t" rtlCol="false" tIns="0" lIns="0" bIns="0" rIns="0">
            <a:spAutoFit/>
          </a:bodyPr>
          <a:lstStyle/>
          <a:p>
            <a:pPr algn="just">
              <a:lnSpc>
                <a:spcPts val="2047"/>
              </a:lnSpc>
            </a:pPr>
            <a:r>
              <a:rPr lang="en-US" sz="1483" spc="145">
                <a:solidFill>
                  <a:srgbClr val="231F20"/>
                </a:solidFill>
                <a:latin typeface="Open Sauce"/>
                <a:ea typeface="Open Sauce"/>
                <a:cs typeface="Open Sauce"/>
                <a:sym typeface="Open Sauce"/>
              </a:rPr>
              <a:t>Average charging time: 2.822 hours</a:t>
            </a:r>
          </a:p>
          <a:p>
            <a:pPr algn="just" marL="0" indent="0" lvl="0">
              <a:lnSpc>
                <a:spcPts val="2047"/>
              </a:lnSpc>
              <a:spcBef>
                <a:spcPct val="0"/>
              </a:spcBef>
            </a:pPr>
            <a:r>
              <a:rPr lang="en-US" sz="1483" spc="145">
                <a:solidFill>
                  <a:srgbClr val="231F20"/>
                </a:solidFill>
                <a:latin typeface="Open Sauce"/>
                <a:ea typeface="Open Sauce"/>
                <a:cs typeface="Open Sauce"/>
                <a:sym typeface="Open Sauce"/>
              </a:rPr>
              <a:t>Insight: Charging infrastructure efficiency varies, suggesting the need for standardization and potential upgrades</a:t>
            </a:r>
          </a:p>
        </p:txBody>
      </p:sp>
      <p:sp>
        <p:nvSpPr>
          <p:cNvPr name="TextBox 34" id="34"/>
          <p:cNvSpPr txBox="true"/>
          <p:nvPr/>
        </p:nvSpPr>
        <p:spPr>
          <a:xfrm rot="0">
            <a:off x="1294377" y="6815482"/>
            <a:ext cx="5914233" cy="318101"/>
          </a:xfrm>
          <a:prstGeom prst="rect">
            <a:avLst/>
          </a:prstGeom>
        </p:spPr>
        <p:txBody>
          <a:bodyPr anchor="t" rtlCol="false" tIns="0" lIns="0" bIns="0" rIns="0">
            <a:spAutoFit/>
          </a:bodyPr>
          <a:lstStyle/>
          <a:p>
            <a:pPr algn="l" marL="0" indent="0" lvl="0">
              <a:lnSpc>
                <a:spcPts val="2647"/>
              </a:lnSpc>
              <a:spcBef>
                <a:spcPct val="0"/>
              </a:spcBef>
            </a:pPr>
            <a:r>
              <a:rPr lang="en-US" sz="1918" spc="187" u="sng">
                <a:solidFill>
                  <a:srgbClr val="397D5A"/>
                </a:solidFill>
                <a:latin typeface="Open Sauce Bold"/>
                <a:ea typeface="Open Sauce Bold"/>
                <a:cs typeface="Open Sauce Bold"/>
                <a:sym typeface="Open Sauce Bold"/>
              </a:rPr>
              <a:t>04 Average Charging Time (by Station):</a:t>
            </a:r>
          </a:p>
        </p:txBody>
      </p:sp>
      <p:sp>
        <p:nvSpPr>
          <p:cNvPr name="TextBox 35" id="35"/>
          <p:cNvSpPr txBox="true"/>
          <p:nvPr/>
        </p:nvSpPr>
        <p:spPr>
          <a:xfrm rot="0">
            <a:off x="1411015" y="8747615"/>
            <a:ext cx="6306143" cy="766039"/>
          </a:xfrm>
          <a:prstGeom prst="rect">
            <a:avLst/>
          </a:prstGeom>
        </p:spPr>
        <p:txBody>
          <a:bodyPr anchor="t" rtlCol="false" tIns="0" lIns="0" bIns="0" rIns="0">
            <a:spAutoFit/>
          </a:bodyPr>
          <a:lstStyle/>
          <a:p>
            <a:pPr algn="just">
              <a:lnSpc>
                <a:spcPts val="2056"/>
              </a:lnSpc>
            </a:pPr>
            <a:r>
              <a:rPr lang="en-US" sz="1490" spc="146">
                <a:solidFill>
                  <a:srgbClr val="231F20"/>
                </a:solidFill>
                <a:latin typeface="Open Sauce"/>
                <a:ea typeface="Open Sauce"/>
                <a:cs typeface="Open Sauce"/>
                <a:sym typeface="Open Sauce"/>
              </a:rPr>
              <a:t>Distribution of trips under different weather conditions</a:t>
            </a:r>
          </a:p>
          <a:p>
            <a:pPr algn="just" marL="0" indent="0" lvl="0">
              <a:lnSpc>
                <a:spcPts val="2056"/>
              </a:lnSpc>
              <a:spcBef>
                <a:spcPct val="0"/>
              </a:spcBef>
            </a:pPr>
            <a:r>
              <a:rPr lang="en-US" sz="1490" spc="146">
                <a:solidFill>
                  <a:srgbClr val="231F20"/>
                </a:solidFill>
                <a:latin typeface="Open Sauce"/>
                <a:ea typeface="Open Sauce"/>
                <a:cs typeface="Open Sauce"/>
                <a:sym typeface="Open Sauce"/>
              </a:rPr>
              <a:t>Insight: Weather conditions impact battery temperature and trip distance, with notable effects in rainy conditions</a:t>
            </a:r>
          </a:p>
        </p:txBody>
      </p:sp>
      <p:sp>
        <p:nvSpPr>
          <p:cNvPr name="TextBox 36" id="36"/>
          <p:cNvSpPr txBox="true"/>
          <p:nvPr/>
        </p:nvSpPr>
        <p:spPr>
          <a:xfrm rot="0">
            <a:off x="1294377" y="8354496"/>
            <a:ext cx="5857083" cy="318101"/>
          </a:xfrm>
          <a:prstGeom prst="rect">
            <a:avLst/>
          </a:prstGeom>
        </p:spPr>
        <p:txBody>
          <a:bodyPr anchor="t" rtlCol="false" tIns="0" lIns="0" bIns="0" rIns="0">
            <a:spAutoFit/>
          </a:bodyPr>
          <a:lstStyle/>
          <a:p>
            <a:pPr algn="l" marL="0" indent="0" lvl="0">
              <a:lnSpc>
                <a:spcPts val="2647"/>
              </a:lnSpc>
              <a:spcBef>
                <a:spcPct val="0"/>
              </a:spcBef>
            </a:pPr>
            <a:r>
              <a:rPr lang="en-US" sz="1918" spc="187" u="sng">
                <a:solidFill>
                  <a:srgbClr val="397D5A"/>
                </a:solidFill>
                <a:latin typeface="Open Sauce Bold"/>
                <a:ea typeface="Open Sauce Bold"/>
                <a:cs typeface="Open Sauce Bold"/>
                <a:sym typeface="Open Sauce Bold"/>
              </a:rPr>
              <a:t>05 EV Performance :</a:t>
            </a:r>
          </a:p>
        </p:txBody>
      </p:sp>
      <p:sp>
        <p:nvSpPr>
          <p:cNvPr name="Freeform 37" id="37"/>
          <p:cNvSpPr/>
          <p:nvPr/>
        </p:nvSpPr>
        <p:spPr>
          <a:xfrm flipH="false" flipV="false" rot="0">
            <a:off x="16236737" y="8776190"/>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0">
            <a:off x="12049167" y="877619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0">
            <a:off x="7858139" y="8776190"/>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399387" y="2182685"/>
            <a:ext cx="14102230" cy="7876292"/>
          </a:xfrm>
          <a:custGeom>
            <a:avLst/>
            <a:gdLst/>
            <a:ahLst/>
            <a:cxnLst/>
            <a:rect r="r" b="b" t="t" l="l"/>
            <a:pathLst>
              <a:path h="7876292" w="14102230">
                <a:moveTo>
                  <a:pt x="0" y="0"/>
                </a:moveTo>
                <a:lnTo>
                  <a:pt x="14102231" y="0"/>
                </a:lnTo>
                <a:lnTo>
                  <a:pt x="14102231" y="7876292"/>
                </a:lnTo>
                <a:lnTo>
                  <a:pt x="0" y="7876292"/>
                </a:lnTo>
                <a:lnTo>
                  <a:pt x="0" y="0"/>
                </a:lnTo>
                <a:close/>
              </a:path>
            </a:pathLst>
          </a:custGeom>
          <a:blipFill>
            <a:blip r:embed="rId2"/>
            <a:stretch>
              <a:fillRect l="0" t="0" r="0" b="0"/>
            </a:stretch>
          </a:blipFill>
        </p:spPr>
      </p:sp>
      <p:sp>
        <p:nvSpPr>
          <p:cNvPr name="Freeform 3" id="3"/>
          <p:cNvSpPr/>
          <p:nvPr/>
        </p:nvSpPr>
        <p:spPr>
          <a:xfrm flipH="false" flipV="false" rot="-10800000">
            <a:off x="-305814" y="-323115"/>
            <a:ext cx="9756316" cy="2802724"/>
          </a:xfrm>
          <a:custGeom>
            <a:avLst/>
            <a:gdLst/>
            <a:ahLst/>
            <a:cxnLst/>
            <a:rect r="r" b="b" t="t" l="l"/>
            <a:pathLst>
              <a:path h="2802724" w="9756316">
                <a:moveTo>
                  <a:pt x="0" y="0"/>
                </a:moveTo>
                <a:lnTo>
                  <a:pt x="9756316" y="0"/>
                </a:lnTo>
                <a:lnTo>
                  <a:pt x="9756316" y="2802724"/>
                </a:lnTo>
                <a:lnTo>
                  <a:pt x="0" y="2802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028825" y="-323115"/>
            <a:ext cx="3086100" cy="11299900"/>
            <a:chOff x="0" y="0"/>
            <a:chExt cx="812800" cy="2976105"/>
          </a:xfrm>
        </p:grpSpPr>
        <p:sp>
          <p:nvSpPr>
            <p:cNvPr name="Freeform 5" id="5"/>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6" id="6"/>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332477" y="1310382"/>
            <a:ext cx="5454544" cy="872303"/>
          </a:xfrm>
          <a:prstGeom prst="rect">
            <a:avLst/>
          </a:prstGeom>
        </p:spPr>
        <p:txBody>
          <a:bodyPr anchor="t" rtlCol="false" tIns="0" lIns="0" bIns="0" rIns="0">
            <a:spAutoFit/>
          </a:bodyPr>
          <a:lstStyle/>
          <a:p>
            <a:pPr algn="l" marL="0" indent="0" lvl="0">
              <a:lnSpc>
                <a:spcPts val="5862"/>
              </a:lnSpc>
              <a:spcBef>
                <a:spcPct val="0"/>
              </a:spcBef>
            </a:pPr>
            <a:r>
              <a:rPr lang="en-US" sz="5921" spc="207" u="sng">
                <a:solidFill>
                  <a:srgbClr val="040506"/>
                </a:solidFill>
                <a:latin typeface="Codec Pro ExtraBold"/>
                <a:ea typeface="Codec Pro ExtraBold"/>
                <a:cs typeface="Codec Pro ExtraBold"/>
                <a:sym typeface="Codec Pro ExtraBold"/>
              </a:rPr>
              <a:t>DASHBOARD: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028825" y="-323115"/>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10800000">
            <a:off x="-305814" y="-323115"/>
            <a:ext cx="9756316" cy="2802724"/>
          </a:xfrm>
          <a:custGeom>
            <a:avLst/>
            <a:gdLst/>
            <a:ahLst/>
            <a:cxnLst/>
            <a:rect r="r" b="b" t="t" l="l"/>
            <a:pathLst>
              <a:path h="2802724" w="9756316">
                <a:moveTo>
                  <a:pt x="0" y="0"/>
                </a:moveTo>
                <a:lnTo>
                  <a:pt x="9756316" y="0"/>
                </a:lnTo>
                <a:lnTo>
                  <a:pt x="9756316" y="2802724"/>
                </a:lnTo>
                <a:lnTo>
                  <a:pt x="0" y="2802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793402" y="1520602"/>
            <a:ext cx="8264949" cy="5478786"/>
          </a:xfrm>
          <a:custGeom>
            <a:avLst/>
            <a:gdLst/>
            <a:ahLst/>
            <a:cxnLst/>
            <a:rect r="r" b="b" t="t" l="l"/>
            <a:pathLst>
              <a:path h="5478786" w="8264949">
                <a:moveTo>
                  <a:pt x="0" y="0"/>
                </a:moveTo>
                <a:lnTo>
                  <a:pt x="8264949" y="0"/>
                </a:lnTo>
                <a:lnTo>
                  <a:pt x="8264949" y="5478786"/>
                </a:lnTo>
                <a:lnTo>
                  <a:pt x="0" y="5478786"/>
                </a:lnTo>
                <a:lnTo>
                  <a:pt x="0" y="0"/>
                </a:lnTo>
                <a:close/>
              </a:path>
            </a:pathLst>
          </a:custGeom>
          <a:blipFill>
            <a:blip r:embed="rId4"/>
            <a:stretch>
              <a:fillRect l="-1995" t="-1098" r="0" b="0"/>
            </a:stretch>
          </a:blipFill>
          <a:ln w="47625" cap="sq">
            <a:solidFill>
              <a:srgbClr val="397D5A"/>
            </a:solidFill>
            <a:prstDash val="solid"/>
            <a:miter/>
          </a:ln>
        </p:spPr>
      </p:sp>
      <p:sp>
        <p:nvSpPr>
          <p:cNvPr name="TextBox 7" id="7"/>
          <p:cNvSpPr txBox="true"/>
          <p:nvPr/>
        </p:nvSpPr>
        <p:spPr>
          <a:xfrm rot="0">
            <a:off x="1398770" y="2441509"/>
            <a:ext cx="8053137" cy="5176512"/>
          </a:xfrm>
          <a:prstGeom prst="rect">
            <a:avLst/>
          </a:prstGeom>
        </p:spPr>
        <p:txBody>
          <a:bodyPr anchor="t" rtlCol="false" tIns="0" lIns="0" bIns="0" rIns="0">
            <a:spAutoFit/>
          </a:bodyPr>
          <a:lstStyle/>
          <a:p>
            <a:pPr algn="l" marL="407883" indent="-203941" lvl="1">
              <a:lnSpc>
                <a:spcPts val="2607"/>
              </a:lnSpc>
              <a:buFont typeface="Arial"/>
              <a:buChar char="•"/>
            </a:pPr>
            <a:r>
              <a:rPr lang="en-US" sz="1889" spc="185">
                <a:solidFill>
                  <a:srgbClr val="231F20"/>
                </a:solidFill>
                <a:latin typeface="Open Sauce"/>
                <a:ea typeface="Open Sauce"/>
                <a:cs typeface="Open Sauce"/>
                <a:sym typeface="Open Sauce"/>
              </a:rPr>
              <a:t>Increase the number of fast-charging stations to decrease average charging times.</a:t>
            </a:r>
          </a:p>
          <a:p>
            <a:pPr algn="l">
              <a:lnSpc>
                <a:spcPts val="2607"/>
              </a:lnSpc>
            </a:pPr>
          </a:p>
          <a:p>
            <a:pPr algn="l" marL="407883" indent="-203941" lvl="1">
              <a:lnSpc>
                <a:spcPts val="2607"/>
              </a:lnSpc>
              <a:buFont typeface="Arial"/>
              <a:buChar char="•"/>
            </a:pPr>
            <a:r>
              <a:rPr lang="en-US" sz="1889" spc="185">
                <a:solidFill>
                  <a:srgbClr val="231F20"/>
                </a:solidFill>
                <a:latin typeface="Open Sauce"/>
                <a:ea typeface="Open Sauce"/>
                <a:cs typeface="Open Sauce"/>
                <a:sym typeface="Open Sauce"/>
              </a:rPr>
              <a:t>Develop strategies to manage battery temperature in varying weather conditions to maintain performance and longevity.</a:t>
            </a:r>
          </a:p>
          <a:p>
            <a:pPr algn="l">
              <a:lnSpc>
                <a:spcPts val="2607"/>
              </a:lnSpc>
            </a:pPr>
          </a:p>
          <a:p>
            <a:pPr algn="l" marL="407883" indent="-203941" lvl="1">
              <a:lnSpc>
                <a:spcPts val="2607"/>
              </a:lnSpc>
              <a:buFont typeface="Arial"/>
              <a:buChar char="•"/>
            </a:pPr>
            <a:r>
              <a:rPr lang="en-US" sz="1889" spc="185">
                <a:solidFill>
                  <a:srgbClr val="231F20"/>
                </a:solidFill>
                <a:latin typeface="Open Sauce"/>
                <a:ea typeface="Open Sauce"/>
                <a:cs typeface="Open Sauce"/>
                <a:sym typeface="Open Sauce"/>
              </a:rPr>
              <a:t>F</a:t>
            </a:r>
            <a:r>
              <a:rPr lang="en-US" sz="1889" spc="185">
                <a:solidFill>
                  <a:srgbClr val="231F20"/>
                </a:solidFill>
                <a:latin typeface="Open Sauce"/>
                <a:ea typeface="Open Sauce"/>
                <a:cs typeface="Open Sauce"/>
                <a:sym typeface="Open Sauce"/>
              </a:rPr>
              <a:t>ocus on technologies that can reduce energy consumption per kilometer.</a:t>
            </a:r>
          </a:p>
          <a:p>
            <a:pPr algn="l">
              <a:lnSpc>
                <a:spcPts val="2607"/>
              </a:lnSpc>
            </a:pPr>
          </a:p>
          <a:p>
            <a:pPr algn="l" marL="407883" indent="-203941" lvl="1">
              <a:lnSpc>
                <a:spcPts val="2607"/>
              </a:lnSpc>
              <a:buFont typeface="Arial"/>
              <a:buChar char="•"/>
            </a:pPr>
            <a:r>
              <a:rPr lang="en-US" sz="1889" spc="185">
                <a:solidFill>
                  <a:srgbClr val="231F20"/>
                </a:solidFill>
                <a:latin typeface="Open Sauce"/>
                <a:ea typeface="Open Sauce"/>
                <a:cs typeface="Open Sauce"/>
                <a:sym typeface="Open Sauce"/>
              </a:rPr>
              <a:t>Companies with lower market shares should invest in marketing and product enhancements to compete with leaders like Tesla.</a:t>
            </a:r>
          </a:p>
          <a:p>
            <a:pPr algn="l">
              <a:lnSpc>
                <a:spcPts val="2607"/>
              </a:lnSpc>
            </a:pPr>
          </a:p>
          <a:p>
            <a:pPr algn="l" marL="407883" indent="-203941" lvl="1">
              <a:lnSpc>
                <a:spcPts val="2607"/>
              </a:lnSpc>
              <a:buFont typeface="Arial"/>
              <a:buChar char="•"/>
            </a:pPr>
            <a:r>
              <a:rPr lang="en-US" sz="1889" spc="185">
                <a:solidFill>
                  <a:srgbClr val="231F20"/>
                </a:solidFill>
                <a:latin typeface="Open Sauce"/>
                <a:ea typeface="Open Sauce"/>
                <a:cs typeface="Open Sauce"/>
                <a:sym typeface="Open Sauce"/>
              </a:rPr>
              <a:t>Educate users on best driving and charging practices to maximize range and battery health.</a:t>
            </a:r>
          </a:p>
        </p:txBody>
      </p:sp>
      <p:sp>
        <p:nvSpPr>
          <p:cNvPr name="TextBox 8" id="8"/>
          <p:cNvSpPr txBox="true"/>
          <p:nvPr/>
        </p:nvSpPr>
        <p:spPr>
          <a:xfrm rot="0">
            <a:off x="1416415" y="1472977"/>
            <a:ext cx="5711663" cy="689288"/>
          </a:xfrm>
          <a:prstGeom prst="rect">
            <a:avLst/>
          </a:prstGeom>
        </p:spPr>
        <p:txBody>
          <a:bodyPr anchor="t" rtlCol="false" tIns="0" lIns="0" bIns="0" rIns="0">
            <a:spAutoFit/>
          </a:bodyPr>
          <a:lstStyle/>
          <a:p>
            <a:pPr algn="l" marL="0" indent="0" lvl="0">
              <a:lnSpc>
                <a:spcPts val="5194"/>
              </a:lnSpc>
              <a:spcBef>
                <a:spcPct val="0"/>
              </a:spcBef>
            </a:pPr>
            <a:r>
              <a:rPr lang="en-US" sz="3764" spc="368" u="sng">
                <a:solidFill>
                  <a:srgbClr val="397D5A"/>
                </a:solidFill>
                <a:latin typeface="Helvetica World Bold"/>
                <a:ea typeface="Helvetica World Bold"/>
                <a:cs typeface="Helvetica World Bold"/>
                <a:sym typeface="Helvetica World Bold"/>
              </a:rPr>
              <a:t>Recommendations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119993" t="0" r="-28431"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274828" y="1219982"/>
            <a:ext cx="8109887" cy="953620"/>
          </a:xfrm>
          <a:prstGeom prst="rect">
            <a:avLst/>
          </a:prstGeom>
        </p:spPr>
        <p:txBody>
          <a:bodyPr anchor="t" rtlCol="false" tIns="0" lIns="0" bIns="0" rIns="0">
            <a:spAutoFit/>
          </a:bodyPr>
          <a:lstStyle/>
          <a:p>
            <a:pPr algn="l">
              <a:lnSpc>
                <a:spcPts val="6405"/>
              </a:lnSpc>
            </a:pPr>
            <a:r>
              <a:rPr lang="en-US" sz="6470" spc="226" u="sng">
                <a:solidFill>
                  <a:srgbClr val="040506"/>
                </a:solidFill>
                <a:latin typeface="Codec Pro ExtraBold"/>
                <a:ea typeface="Codec Pro ExtraBold"/>
                <a:cs typeface="Codec Pro ExtraBold"/>
                <a:sym typeface="Codec Pro ExtraBold"/>
              </a:rPr>
              <a:t> Potential Benefits </a:t>
            </a:r>
          </a:p>
        </p:txBody>
      </p:sp>
      <p:sp>
        <p:nvSpPr>
          <p:cNvPr name="TextBox 6" id="6"/>
          <p:cNvSpPr txBox="true"/>
          <p:nvPr/>
        </p:nvSpPr>
        <p:spPr>
          <a:xfrm rot="0">
            <a:off x="8062604" y="2432267"/>
            <a:ext cx="10110384" cy="5568569"/>
          </a:xfrm>
          <a:prstGeom prst="rect">
            <a:avLst/>
          </a:prstGeom>
        </p:spPr>
        <p:txBody>
          <a:bodyPr anchor="t" rtlCol="false" tIns="0" lIns="0" bIns="0" rIns="0">
            <a:spAutoFit/>
          </a:bodyPr>
          <a:lstStyle/>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Energy Efficiency</a:t>
            </a:r>
            <a:r>
              <a:rPr lang="en-US" sz="2199" spc="92">
                <a:solidFill>
                  <a:srgbClr val="000000"/>
                </a:solidFill>
                <a:latin typeface="Open Sauce"/>
                <a:ea typeface="Open Sauce"/>
                <a:cs typeface="Open Sauce"/>
                <a:sym typeface="Open Sauce"/>
              </a:rPr>
              <a:t>: Reduced energy consumption and improved efficiency.</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Battery Life</a:t>
            </a:r>
            <a:r>
              <a:rPr lang="en-US" sz="2199" spc="92">
                <a:solidFill>
                  <a:srgbClr val="000000"/>
                </a:solidFill>
                <a:latin typeface="Open Sauce"/>
                <a:ea typeface="Open Sauce"/>
                <a:cs typeface="Open Sauce"/>
                <a:sym typeface="Open Sauce"/>
              </a:rPr>
              <a:t>: Extended battery longevity through better management.</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User Experience</a:t>
            </a:r>
            <a:r>
              <a:rPr lang="en-US" sz="2199" spc="92">
                <a:solidFill>
                  <a:srgbClr val="000000"/>
                </a:solidFill>
                <a:latin typeface="Open Sauce"/>
                <a:ea typeface="Open Sauce"/>
                <a:cs typeface="Open Sauce"/>
                <a:sym typeface="Open Sauce"/>
              </a:rPr>
              <a:t>: Enhanced experience with personalized insights.</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Charging Infrastructure</a:t>
            </a:r>
            <a:r>
              <a:rPr lang="en-US" sz="2199" spc="92">
                <a:solidFill>
                  <a:srgbClr val="000000"/>
                </a:solidFill>
                <a:latin typeface="Open Sauce"/>
                <a:ea typeface="Open Sauce"/>
                <a:cs typeface="Open Sauce"/>
                <a:sym typeface="Open Sauce"/>
              </a:rPr>
              <a:t>: Optimization of charging station placement.</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Operational Costs</a:t>
            </a:r>
            <a:r>
              <a:rPr lang="en-US" sz="2199" spc="92">
                <a:solidFill>
                  <a:srgbClr val="000000"/>
                </a:solidFill>
                <a:latin typeface="Open Sauce"/>
                <a:ea typeface="Open Sauce"/>
                <a:cs typeface="Open Sauce"/>
                <a:sym typeface="Open Sauce"/>
              </a:rPr>
              <a:t>: Reduced costs for fleet operators and EV owners.</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Sustainability Goals</a:t>
            </a:r>
            <a:r>
              <a:rPr lang="en-US" sz="2199" spc="92">
                <a:solidFill>
                  <a:srgbClr val="000000"/>
                </a:solidFill>
                <a:latin typeface="Open Sauce"/>
                <a:ea typeface="Open Sauce"/>
                <a:cs typeface="Open Sauce"/>
                <a:sym typeface="Open Sauce"/>
              </a:rPr>
              <a:t>: Contribution to environmental sustainability.</a:t>
            </a:r>
          </a:p>
          <a:p>
            <a:pPr algn="l" marL="474979" indent="-237490" lvl="1">
              <a:lnSpc>
                <a:spcPts val="3717"/>
              </a:lnSpc>
              <a:buFont typeface="Arial"/>
              <a:buChar char="•"/>
            </a:pPr>
            <a:r>
              <a:rPr lang="en-US" sz="2199" spc="92" u="sng">
                <a:solidFill>
                  <a:srgbClr val="000000"/>
                </a:solidFill>
                <a:latin typeface="Open Sauce Bold"/>
                <a:ea typeface="Open Sauce Bold"/>
                <a:cs typeface="Open Sauce Bold"/>
                <a:sym typeface="Open Sauce Bold"/>
              </a:rPr>
              <a:t>Innovation</a:t>
            </a:r>
            <a:r>
              <a:rPr lang="en-US" sz="2199" spc="92">
                <a:solidFill>
                  <a:srgbClr val="000000"/>
                </a:solidFill>
                <a:latin typeface="Open Sauce Bold"/>
                <a:ea typeface="Open Sauce Bold"/>
                <a:cs typeface="Open Sauce Bold"/>
                <a:sym typeface="Open Sauce Bold"/>
              </a:rPr>
              <a:t> :</a:t>
            </a:r>
            <a:r>
              <a:rPr lang="en-US" sz="2199" spc="92">
                <a:solidFill>
                  <a:srgbClr val="000000"/>
                </a:solidFill>
                <a:latin typeface="Open Sauce"/>
                <a:ea typeface="Open Sauce"/>
                <a:cs typeface="Open Sauce"/>
                <a:sym typeface="Open Sauce"/>
              </a:rPr>
              <a:t>Driving innovation in EV technology and infrastructure.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99056" y="1870875"/>
            <a:ext cx="7745005" cy="5193514"/>
          </a:xfrm>
          <a:custGeom>
            <a:avLst/>
            <a:gdLst/>
            <a:ahLst/>
            <a:cxnLst/>
            <a:rect r="r" b="b" t="t" l="l"/>
            <a:pathLst>
              <a:path h="5193514" w="7745005">
                <a:moveTo>
                  <a:pt x="0" y="0"/>
                </a:moveTo>
                <a:lnTo>
                  <a:pt x="7745004" y="0"/>
                </a:lnTo>
                <a:lnTo>
                  <a:pt x="7745004" y="5193514"/>
                </a:lnTo>
                <a:lnTo>
                  <a:pt x="0" y="5193514"/>
                </a:lnTo>
                <a:lnTo>
                  <a:pt x="0" y="0"/>
                </a:lnTo>
                <a:close/>
              </a:path>
            </a:pathLst>
          </a:custGeom>
          <a:blipFill>
            <a:blip r:embed="rId4"/>
            <a:stretch>
              <a:fillRect l="-9605" t="0" r="-9605" b="0"/>
            </a:stretch>
          </a:blipFill>
        </p:spPr>
      </p:sp>
      <p:sp>
        <p:nvSpPr>
          <p:cNvPr name="TextBox 7" id="7"/>
          <p:cNvSpPr txBox="true"/>
          <p:nvPr/>
        </p:nvSpPr>
        <p:spPr>
          <a:xfrm rot="0">
            <a:off x="1739504" y="276189"/>
            <a:ext cx="9338599" cy="953620"/>
          </a:xfrm>
          <a:prstGeom prst="rect">
            <a:avLst/>
          </a:prstGeom>
        </p:spPr>
        <p:txBody>
          <a:bodyPr anchor="t" rtlCol="false" tIns="0" lIns="0" bIns="0" rIns="0">
            <a:spAutoFit/>
          </a:bodyPr>
          <a:lstStyle/>
          <a:p>
            <a:pPr algn="l">
              <a:lnSpc>
                <a:spcPts val="6405"/>
              </a:lnSpc>
            </a:pPr>
            <a:r>
              <a:rPr lang="en-US" sz="6470" spc="226" u="sng">
                <a:solidFill>
                  <a:srgbClr val="040506"/>
                </a:solidFill>
                <a:latin typeface="Codec Pro ExtraBold"/>
                <a:ea typeface="Codec Pro ExtraBold"/>
                <a:cs typeface="Codec Pro ExtraBold"/>
                <a:sym typeface="Codec Pro ExtraBold"/>
              </a:rPr>
              <a:t>Link and Documents :</a:t>
            </a:r>
          </a:p>
        </p:txBody>
      </p:sp>
      <p:sp>
        <p:nvSpPr>
          <p:cNvPr name="TextBox 8" id="8"/>
          <p:cNvSpPr txBox="true"/>
          <p:nvPr/>
        </p:nvSpPr>
        <p:spPr>
          <a:xfrm rot="0">
            <a:off x="1972465" y="1529886"/>
            <a:ext cx="8151568" cy="5010912"/>
          </a:xfrm>
          <a:prstGeom prst="rect">
            <a:avLst/>
          </a:prstGeom>
        </p:spPr>
        <p:txBody>
          <a:bodyPr anchor="t" rtlCol="false" tIns="0" lIns="0" bIns="0" rIns="0">
            <a:spAutoFit/>
          </a:bodyPr>
          <a:lstStyle/>
          <a:p>
            <a:pPr algn="l">
              <a:lnSpc>
                <a:spcPts val="4463"/>
              </a:lnSpc>
            </a:pPr>
            <a:r>
              <a:rPr lang="en-US" sz="2399" spc="100" u="sng">
                <a:solidFill>
                  <a:srgbClr val="000000"/>
                </a:solidFill>
                <a:latin typeface="Open Sauce Bold"/>
                <a:ea typeface="Open Sauce Bold"/>
                <a:cs typeface="Open Sauce Bold"/>
                <a:sym typeface="Open Sauce Bold"/>
              </a:rPr>
              <a:t>Data Sources:</a:t>
            </a:r>
          </a:p>
          <a:p>
            <a:pPr algn="just" marL="410211" indent="-205106" lvl="1">
              <a:lnSpc>
                <a:spcPts val="3534"/>
              </a:lnSpc>
              <a:buFont typeface="Arial"/>
              <a:buChar char="•"/>
            </a:pPr>
            <a:r>
              <a:rPr lang="en-US" sz="1900" spc="79" u="sng">
                <a:solidFill>
                  <a:srgbClr val="000000"/>
                </a:solidFill>
                <a:latin typeface="Open Sauce Bold"/>
                <a:ea typeface="Open Sauce Bold"/>
                <a:cs typeface="Open Sauce Bold"/>
                <a:sym typeface="Open Sauce Bold"/>
              </a:rPr>
              <a:t>https://www.kaggle.com/datasets/kkhandekar/quickest-electric-cars-ev-database</a:t>
            </a:r>
          </a:p>
          <a:p>
            <a:pPr algn="just" marL="410211" indent="-205106" lvl="1">
              <a:lnSpc>
                <a:spcPts val="3534"/>
              </a:lnSpc>
              <a:buFont typeface="Arial"/>
              <a:buChar char="•"/>
            </a:pPr>
            <a:r>
              <a:rPr lang="en-US" sz="1900" spc="79" u="sng">
                <a:solidFill>
                  <a:srgbClr val="000000"/>
                </a:solidFill>
                <a:latin typeface="Open Sauce Bold"/>
                <a:ea typeface="Open Sauce Bold"/>
                <a:cs typeface="Open Sauce Bold"/>
                <a:sym typeface="Open Sauce Bold"/>
              </a:rPr>
              <a:t>https://www.kaggle.com/datasets/michaelbryantds/electric-vehicle-charging-dataset</a:t>
            </a:r>
          </a:p>
          <a:p>
            <a:pPr algn="just" marL="410211" indent="-205106" lvl="1">
              <a:lnSpc>
                <a:spcPts val="3534"/>
              </a:lnSpc>
              <a:buFont typeface="Arial"/>
              <a:buChar char="•"/>
            </a:pPr>
            <a:r>
              <a:rPr lang="en-US" sz="1900" spc="79" u="sng">
                <a:solidFill>
                  <a:srgbClr val="000000"/>
                </a:solidFill>
                <a:latin typeface="Open Sauce Bold"/>
                <a:ea typeface="Open Sauce Bold"/>
                <a:cs typeface="Open Sauce Bold"/>
                <a:sym typeface="Open Sauce Bold"/>
              </a:rPr>
              <a:t>https://www.kaggle.com/datasets/fatihilhan/electric-vehicle-specifications-and-prices</a:t>
            </a:r>
          </a:p>
          <a:p>
            <a:pPr algn="just" marL="410211" indent="-205106" lvl="1">
              <a:lnSpc>
                <a:spcPts val="3534"/>
              </a:lnSpc>
              <a:buFont typeface="Arial"/>
              <a:buChar char="•"/>
            </a:pPr>
            <a:r>
              <a:rPr lang="en-US" sz="1900" spc="79" u="sng">
                <a:solidFill>
                  <a:srgbClr val="000000"/>
                </a:solidFill>
                <a:latin typeface="Open Sauce Bold"/>
                <a:ea typeface="Open Sauce Bold"/>
                <a:cs typeface="Open Sauce Bold"/>
                <a:sym typeface="Open Sauce Bold"/>
              </a:rPr>
              <a:t>https://www.kaggle.com/datasets/gunapro/electric-vehicle-population-data</a:t>
            </a:r>
          </a:p>
          <a:p>
            <a:pPr algn="just" marL="410211" indent="-205106" lvl="1">
              <a:lnSpc>
                <a:spcPts val="3534"/>
              </a:lnSpc>
              <a:buFont typeface="Arial"/>
              <a:buChar char="•"/>
            </a:pPr>
            <a:r>
              <a:rPr lang="en-US" sz="1900" spc="79" u="sng">
                <a:solidFill>
                  <a:srgbClr val="000000"/>
                </a:solidFill>
                <a:latin typeface="Open Sauce Bold"/>
                <a:ea typeface="Open Sauce Bold"/>
                <a:cs typeface="Open Sauce Bold"/>
                <a:sym typeface="Open Sauce Bold"/>
              </a:rPr>
              <a:t>https://www.kaggle.com/datasets/kkhandekar/quickest-electric-cars-ev-database</a:t>
            </a:r>
          </a:p>
        </p:txBody>
      </p:sp>
      <p:sp>
        <p:nvSpPr>
          <p:cNvPr name="TextBox 9" id="9"/>
          <p:cNvSpPr txBox="true"/>
          <p:nvPr/>
        </p:nvSpPr>
        <p:spPr>
          <a:xfrm rot="0">
            <a:off x="1972465" y="6642274"/>
            <a:ext cx="8151568" cy="957453"/>
          </a:xfrm>
          <a:prstGeom prst="rect">
            <a:avLst/>
          </a:prstGeom>
        </p:spPr>
        <p:txBody>
          <a:bodyPr anchor="t" rtlCol="false" tIns="0" lIns="0" bIns="0" rIns="0">
            <a:spAutoFit/>
          </a:bodyPr>
          <a:lstStyle/>
          <a:p>
            <a:pPr algn="l">
              <a:lnSpc>
                <a:spcPts val="3906"/>
              </a:lnSpc>
            </a:pPr>
            <a:r>
              <a:rPr lang="en-US" sz="2100" spc="88" u="sng">
                <a:solidFill>
                  <a:srgbClr val="000000"/>
                </a:solidFill>
                <a:latin typeface="Open Sauce Bold"/>
                <a:ea typeface="Open Sauce Bold"/>
                <a:cs typeface="Open Sauce Bold"/>
                <a:sym typeface="Open Sauce Bold"/>
              </a:rPr>
              <a:t>Github : </a:t>
            </a:r>
            <a:r>
              <a:rPr lang="en-US" sz="2100" spc="88" u="sng">
                <a:solidFill>
                  <a:srgbClr val="000000"/>
                </a:solidFill>
                <a:latin typeface="Open Sauce Bold"/>
                <a:ea typeface="Open Sauce Bold"/>
                <a:cs typeface="Open Sauce Bold"/>
                <a:sym typeface="Open Sauce Bold"/>
                <a:hlinkClick r:id="rId5" tooltip="https://github.com/Shray-R-Gupta/Ev-data-analysis.git"/>
              </a:rPr>
              <a:t>https://github.com/Shray-R-Gupta/Ev-data-analysis.git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DAGJ_PUVtpA</dc:identifier>
  <dcterms:modified xsi:type="dcterms:W3CDTF">2011-08-01T06:04:30Z</dcterms:modified>
  <cp:revision>1</cp:revision>
  <dc:title>Business Proposal</dc:title>
</cp:coreProperties>
</file>